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7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682" r:id="rId2"/>
    <p:sldMasterId id="2147483699" r:id="rId3"/>
    <p:sldMasterId id="2147483737" r:id="rId4"/>
    <p:sldMasterId id="2147483752" r:id="rId5"/>
    <p:sldMasterId id="2147483769" r:id="rId6"/>
  </p:sldMasterIdLst>
  <p:notesMasterIdLst>
    <p:notesMasterId r:id="rId87"/>
  </p:notesMasterIdLst>
  <p:sldIdLst>
    <p:sldId id="263" r:id="rId7"/>
    <p:sldId id="264" r:id="rId8"/>
    <p:sldId id="265" r:id="rId9"/>
    <p:sldId id="266" r:id="rId10"/>
    <p:sldId id="256" r:id="rId11"/>
    <p:sldId id="258" r:id="rId12"/>
    <p:sldId id="259" r:id="rId13"/>
    <p:sldId id="267" r:id="rId14"/>
    <p:sldId id="268" r:id="rId15"/>
    <p:sldId id="271" r:id="rId16"/>
    <p:sldId id="272" r:id="rId17"/>
    <p:sldId id="273" r:id="rId18"/>
    <p:sldId id="269" r:id="rId19"/>
    <p:sldId id="274" r:id="rId20"/>
    <p:sldId id="275" r:id="rId21"/>
    <p:sldId id="276" r:id="rId22"/>
    <p:sldId id="277" r:id="rId23"/>
    <p:sldId id="270" r:id="rId24"/>
    <p:sldId id="278" r:id="rId25"/>
    <p:sldId id="279" r:id="rId26"/>
    <p:sldId id="260" r:id="rId27"/>
    <p:sldId id="284" r:id="rId28"/>
    <p:sldId id="280" r:id="rId29"/>
    <p:sldId id="289" r:id="rId30"/>
    <p:sldId id="288" r:id="rId31"/>
    <p:sldId id="285" r:id="rId32"/>
    <p:sldId id="290" r:id="rId33"/>
    <p:sldId id="291" r:id="rId34"/>
    <p:sldId id="336" r:id="rId35"/>
    <p:sldId id="337" r:id="rId36"/>
    <p:sldId id="286" r:id="rId37"/>
    <p:sldId id="292" r:id="rId38"/>
    <p:sldId id="335" r:id="rId39"/>
    <p:sldId id="293" r:id="rId40"/>
    <p:sldId id="294" r:id="rId41"/>
    <p:sldId id="287" r:id="rId42"/>
    <p:sldId id="295" r:id="rId43"/>
    <p:sldId id="296" r:id="rId44"/>
    <p:sldId id="297" r:id="rId45"/>
    <p:sldId id="298" r:id="rId46"/>
    <p:sldId id="261" r:id="rId47"/>
    <p:sldId id="300" r:id="rId48"/>
    <p:sldId id="317" r:id="rId49"/>
    <p:sldId id="321" r:id="rId50"/>
    <p:sldId id="322" r:id="rId51"/>
    <p:sldId id="323" r:id="rId52"/>
    <p:sldId id="318" r:id="rId53"/>
    <p:sldId id="324" r:id="rId54"/>
    <p:sldId id="325" r:id="rId55"/>
    <p:sldId id="326" r:id="rId56"/>
    <p:sldId id="327" r:id="rId57"/>
    <p:sldId id="319" r:id="rId58"/>
    <p:sldId id="328" r:id="rId59"/>
    <p:sldId id="329" r:id="rId60"/>
    <p:sldId id="330" r:id="rId61"/>
    <p:sldId id="332" r:id="rId62"/>
    <p:sldId id="320" r:id="rId63"/>
    <p:sldId id="333" r:id="rId64"/>
    <p:sldId id="334" r:id="rId65"/>
    <p:sldId id="340" r:id="rId66"/>
    <p:sldId id="341" r:id="rId67"/>
    <p:sldId id="338" r:id="rId68"/>
    <p:sldId id="342" r:id="rId69"/>
    <p:sldId id="262" r:id="rId70"/>
    <p:sldId id="299" r:id="rId71"/>
    <p:sldId id="301" r:id="rId72"/>
    <p:sldId id="305" r:id="rId73"/>
    <p:sldId id="306" r:id="rId74"/>
    <p:sldId id="302" r:id="rId75"/>
    <p:sldId id="307" r:id="rId76"/>
    <p:sldId id="308" r:id="rId77"/>
    <p:sldId id="309" r:id="rId78"/>
    <p:sldId id="310" r:id="rId79"/>
    <p:sldId id="311" r:id="rId80"/>
    <p:sldId id="303" r:id="rId81"/>
    <p:sldId id="313" r:id="rId82"/>
    <p:sldId id="343" r:id="rId83"/>
    <p:sldId id="344" r:id="rId84"/>
    <p:sldId id="345" r:id="rId85"/>
    <p:sldId id="304" r:id="rId8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Roboto Black" panose="020B0604020202020204" charset="0"/>
      <p:bold r:id="rId93"/>
      <p:boldItalic r:id="rId94"/>
    </p:embeddedFont>
    <p:embeddedFont>
      <p:font typeface="Roboto Light" panose="020B060402020202020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54">
          <p15:clr>
            <a:srgbClr val="9AA0A6"/>
          </p15:clr>
        </p15:guide>
        <p15:guide id="4" orient="horz" pos="340">
          <p15:clr>
            <a:srgbClr val="9AA0A6"/>
          </p15:clr>
        </p15:guide>
        <p15:guide id="5" orient="horz" pos="2900">
          <p15:clr>
            <a:srgbClr val="9AA0A6"/>
          </p15:clr>
        </p15:guide>
        <p15:guide id="6" pos="5306">
          <p15:clr>
            <a:srgbClr val="9AA0A6"/>
          </p15:clr>
        </p15:guide>
        <p15:guide id="7" pos="1497">
          <p15:clr>
            <a:srgbClr val="9AA0A6"/>
          </p15:clr>
        </p15:guide>
        <p15:guide id="8" pos="4263">
          <p15:clr>
            <a:srgbClr val="9AA0A6"/>
          </p15:clr>
        </p15:guide>
        <p15:guide id="9" orient="horz" pos="867">
          <p15:clr>
            <a:srgbClr val="9AA0A6"/>
          </p15:clr>
        </p15:guide>
        <p15:guide id="10" orient="horz" pos="23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BE421-FC31-4AB8-9C46-3E2E701686D1}" v="6" dt="2020-11-05T08:27:34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7" autoAdjust="0"/>
    <p:restoredTop sz="83371" autoAdjust="0"/>
  </p:normalViewPr>
  <p:slideViewPr>
    <p:cSldViewPr snapToGrid="0">
      <p:cViewPr>
        <p:scale>
          <a:sx n="100" d="100"/>
          <a:sy n="100" d="100"/>
        </p:scale>
        <p:origin x="996" y="606"/>
      </p:cViewPr>
      <p:guideLst>
        <p:guide orient="horz" pos="1620"/>
        <p:guide pos="2880"/>
        <p:guide pos="454"/>
        <p:guide orient="horz" pos="340"/>
        <p:guide orient="horz" pos="2900"/>
        <p:guide pos="5306"/>
        <p:guide pos="1497"/>
        <p:guide pos="4263"/>
        <p:guide orient="horz" pos="867"/>
        <p:guide orient="horz" pos="23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font" Target="fonts/font2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notesMaster" Target="notesMasters/notesMaster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font" Target="fonts/font7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10.fntdata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ie Guillaume" userId="0b127b5d76a21510" providerId="LiveId" clId="{B6BB8E86-41CA-4D12-B74A-408C53FB830F}"/>
    <pc:docChg chg="modSld">
      <pc:chgData name="Zacharie Guillaume" userId="0b127b5d76a21510" providerId="LiveId" clId="{B6BB8E86-41CA-4D12-B74A-408C53FB830F}" dt="2020-11-05T08:27:47.898" v="11" actId="18131"/>
      <pc:docMkLst>
        <pc:docMk/>
      </pc:docMkLst>
      <pc:sldChg chg="addSp delSp modSp">
        <pc:chgData name="Zacharie Guillaume" userId="0b127b5d76a21510" providerId="LiveId" clId="{B6BB8E86-41CA-4D12-B74A-408C53FB830F}" dt="2020-11-05T08:27:47.898" v="11" actId="18131"/>
        <pc:sldMkLst>
          <pc:docMk/>
          <pc:sldMk cId="1781758478" sldId="307"/>
        </pc:sldMkLst>
        <pc:spChg chg="del">
          <ac:chgData name="Zacharie Guillaume" userId="0b127b5d76a21510" providerId="LiveId" clId="{B6BB8E86-41CA-4D12-B74A-408C53FB830F}" dt="2020-11-05T08:27:28.497" v="4"/>
          <ac:spMkLst>
            <pc:docMk/>
            <pc:sldMk cId="1781758478" sldId="307"/>
            <ac:spMk id="7" creationId="{7EA7BE25-A4BC-4AC0-BF88-02F6D4D1D00A}"/>
          </ac:spMkLst>
        </pc:spChg>
        <pc:picChg chg="add mod modCrop">
          <ac:chgData name="Zacharie Guillaume" userId="0b127b5d76a21510" providerId="LiveId" clId="{B6BB8E86-41CA-4D12-B74A-408C53FB830F}" dt="2020-11-05T08:27:47.898" v="11" actId="18131"/>
          <ac:picMkLst>
            <pc:docMk/>
            <pc:sldMk cId="1781758478" sldId="307"/>
            <ac:picMk id="8" creationId="{BFBA94EC-A346-4ED9-9527-8C7C04FD6291}"/>
          </ac:picMkLst>
        </pc:picChg>
      </pc:sldChg>
      <pc:sldChg chg="addSp delSp modSp">
        <pc:chgData name="Zacharie Guillaume" userId="0b127b5d76a21510" providerId="LiveId" clId="{B6BB8E86-41CA-4D12-B74A-408C53FB830F}" dt="2020-11-05T08:26:34.891" v="3" actId="207"/>
        <pc:sldMkLst>
          <pc:docMk/>
          <pc:sldMk cId="1013391254" sldId="333"/>
        </pc:sldMkLst>
        <pc:spChg chg="del">
          <ac:chgData name="Zacharie Guillaume" userId="0b127b5d76a21510" providerId="LiveId" clId="{B6BB8E86-41CA-4D12-B74A-408C53FB830F}" dt="2020-11-05T08:26:23.687" v="0"/>
          <ac:spMkLst>
            <pc:docMk/>
            <pc:sldMk cId="1013391254" sldId="333"/>
            <ac:spMk id="7" creationId="{7EA7BE25-A4BC-4AC0-BF88-02F6D4D1D00A}"/>
          </ac:spMkLst>
        </pc:spChg>
        <pc:picChg chg="add mod modCrop">
          <ac:chgData name="Zacharie Guillaume" userId="0b127b5d76a21510" providerId="LiveId" clId="{B6BB8E86-41CA-4D12-B74A-408C53FB830F}" dt="2020-11-05T08:26:34.891" v="3" actId="207"/>
          <ac:picMkLst>
            <pc:docMk/>
            <pc:sldMk cId="1013391254" sldId="333"/>
            <ac:picMk id="8" creationId="{C0609919-67C6-44F1-8ADB-C7539221BD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EB170-5022-48A8-9BB4-2535B3933A4D}" type="datetimeFigureOut">
              <a:rPr lang="fr-FR" smtClean="0"/>
              <a:t>04/11/2020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38F8A-64B7-497F-9F32-65E15E9722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55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file:///C:/Users/zz193463/OneDrive/03%20Travail/02%20DVIC/01%20Cours/02%20MIRMIR%20W2/dorian/03-TD01.pdf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231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P553 ellipse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04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406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Prends le ellipse p553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79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30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401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54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P583 ellipse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2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758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768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175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158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6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le plan donc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982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971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404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511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le cas parallèle en exercice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55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821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Ellipse p 617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943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36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553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48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94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26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613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290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586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884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972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063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90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Vidéo laura </a:t>
            </a:r>
            <a:r>
              <a:rPr lang="fr-FR" dirty="0" err="1"/>
              <a:t>kampf</a:t>
            </a:r>
            <a:r>
              <a:rPr lang="fr-FR" dirty="0"/>
              <a:t> !!!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13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trajectoire du point P1 dans le mouvement de la roue par rapport à la fourche est un cercle de centre A et de rayon AP1 ; – la trajectoire du point A dans ce même mouvement se réduit à un point ; – la trajectoire du point A dans le mouvement de la roue par rapport au sol est une droite parallèle à (M1M3) passant par A ; – la trajectoire du point P1 dans ce même mouvement est une cycloïde.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32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Soit un point P tournant autour d’un axe ∆. L’angle θ est défini par la rotation d’une base 2 par rapport à une base 1. Ces deux bases ont comme vecteur commun z1 = z2. Soit I un point fixe dans 1 de telle sorte que l’on puisse poser comme vecteur position −→I P = ρx2 . Le rayon ρ est supposé constant au cours du temps.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307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P38 </a:t>
            </a:r>
            <a:r>
              <a:rPr lang="fr-FR" dirty="0" err="1"/>
              <a:t>dunod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96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38F8A-64B7-497F-9F32-65E15E97226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6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0530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7695C93-C13C-4EA1-826B-9C8D0E20C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C0CEDF0-4A3D-48A5-B732-931F696B9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776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08235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03263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21374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8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228068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5365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76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9757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2633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497255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56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2930613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5889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4095632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53262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495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6821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741925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91832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2269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58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767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242914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64689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6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8844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31350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11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994417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47495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049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Technical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924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8892636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endParaRPr lang="fr-FR"/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7885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97619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7441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1946228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702486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393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  <p:pic>
        <p:nvPicPr>
          <p:cNvPr id="12" name="Google Shape;146;p17">
            <a:extLst>
              <a:ext uri="{FF2B5EF4-FFF2-40B4-BE49-F238E27FC236}">
                <a16:creationId xmlns:a16="http://schemas.microsoft.com/office/drawing/2014/main" id="{0D6C78DC-F9E5-4ADA-BC9C-159B90B23D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67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7;p17">
            <a:extLst>
              <a:ext uri="{FF2B5EF4-FFF2-40B4-BE49-F238E27FC236}">
                <a16:creationId xmlns:a16="http://schemas.microsoft.com/office/drawing/2014/main" id="{EE530DEA-F976-4678-9B90-8D97D7E2FD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1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8;p17">
            <a:extLst>
              <a:ext uri="{FF2B5EF4-FFF2-40B4-BE49-F238E27FC236}">
                <a16:creationId xmlns:a16="http://schemas.microsoft.com/office/drawing/2014/main" id="{272A0510-9641-4C89-AF00-E44554575C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483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49;p17">
            <a:extLst>
              <a:ext uri="{FF2B5EF4-FFF2-40B4-BE49-F238E27FC236}">
                <a16:creationId xmlns:a16="http://schemas.microsoft.com/office/drawing/2014/main" id="{24F8306F-8BBB-478F-8454-9AC9200693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25" y="4412025"/>
            <a:ext cx="443743" cy="44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37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 |  DVIC |  Internal  | 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37311585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 |  DVIC |  Internal  | 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5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4618319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/>
              <a:t>Presentation title  |  DVIC |  Internal  | Technical  Lecture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2916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B67E04DA-028C-4764-8D69-8B36174741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D9DABBC-4585-4EA4-B01E-B1591A258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313844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023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919079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61C0572-5B9E-4F52-A211-AC32A98BC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9492581-D5F0-43A5-8A7D-19E6859F67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4542491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6228915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7695C93-C13C-4EA1-826B-9C8D0E20C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C0CEDF0-4A3D-48A5-B732-931F696B9A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368237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668"/>
            <a:ext cx="6367800" cy="3834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97690-3903-4457-91C5-5A1D0B0E4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3E4B9C5-68EB-450D-900E-95F89070B4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691263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88662A8-F38B-4B22-B4A2-53E7B68787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B0C10E2D-9D15-43B0-ADE9-E3DE43C31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869119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/>
              <a:t>Presentation Title | Internal | DVIC | Technical Lecture</a:t>
            </a:r>
            <a:endParaRPr lang="en-US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0445D1F5-BCDC-4363-9F5B-1EFB6B4FC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9D2430D-FF47-468C-80AE-8257AC6287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89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30910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Titre de sec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1370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  <p:pic>
        <p:nvPicPr>
          <p:cNvPr id="9" name="Google Shape;58;p13">
            <a:extLst>
              <a:ext uri="{FF2B5EF4-FFF2-40B4-BE49-F238E27FC236}">
                <a16:creationId xmlns:a16="http://schemas.microsoft.com/office/drawing/2014/main" id="{A7EB1B1A-48E1-4C3F-8330-107CBA254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9;p13">
            <a:extLst>
              <a:ext uri="{FF2B5EF4-FFF2-40B4-BE49-F238E27FC236}">
                <a16:creationId xmlns:a16="http://schemas.microsoft.com/office/drawing/2014/main" id="{6F6AF9CC-79DE-4FB9-929B-E5CC70F7E8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0;p13">
            <a:extLst>
              <a:ext uri="{FF2B5EF4-FFF2-40B4-BE49-F238E27FC236}">
                <a16:creationId xmlns:a16="http://schemas.microsoft.com/office/drawing/2014/main" id="{F25BFAF0-6E3D-48AC-83B6-05BC65435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;p13">
            <a:extLst>
              <a:ext uri="{FF2B5EF4-FFF2-40B4-BE49-F238E27FC236}">
                <a16:creationId xmlns:a16="http://schemas.microsoft.com/office/drawing/2014/main" id="{154CDD39-4021-4823-8811-687248B591D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566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266035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1856038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344373" y="182831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014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581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433350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6621523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9191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Design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221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5015E8CF-808C-4A9F-8AD5-41C973313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E89A8FB-16D8-4999-BAA8-C13DF2ACA4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88660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7661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118975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C45CA1B5-A6F6-467F-A911-C99D42B286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91A7448-ABD6-400A-A6DB-11AB04CFBA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9297893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07386C42-BC88-4403-A192-843BA5C5B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2B030544-DFE9-4293-A26A-91894337B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58836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89C099-AE4C-47B8-8FFE-9A6F56F14271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2938441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F46EF5A1-B62A-433A-8C70-8A6015C2D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F8B5582-B531-44BE-828B-FB1238A54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8459726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9290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CDE7B40-7672-4B4D-9DCF-FBEB68A976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4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679EC74-3F13-4F52-813D-01EF7F5DE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67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62ADFE-396F-49FD-837F-C0D87401FE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4975F25-2743-408D-8A94-EFFB7C06BD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9271829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E18CA0ED-1791-4B52-AA57-FB82EB6AE5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7A694C8-45D7-40C7-959A-EE7F30BA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224821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Design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CA757295-D0BA-463F-A769-090D27D678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9AD088E-2758-439C-8A3F-89F49F3C1A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896047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945983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5205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462824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/>
              <a:t>LECTURE TITLE, MAJ, 44PT, 2 LINE MAX</a:t>
            </a: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2052827" y="2676576"/>
            <a:ext cx="397342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– </a:t>
            </a:r>
            <a:r>
              <a:rPr lang="fr-FR" dirty="0" err="1"/>
              <a:t>Subtitle</a:t>
            </a:r>
            <a:r>
              <a:rPr lang="fr-FR" dirty="0"/>
              <a:t> of Lecture</a:t>
            </a:r>
            <a:endParaRPr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107FF23-9A46-430F-8774-77486BE52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974" t="14370" r="11796" b="19861"/>
          <a:stretch/>
        </p:blipFill>
        <p:spPr>
          <a:xfrm>
            <a:off x="462803" y="189337"/>
            <a:ext cx="1492060" cy="12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9093C77-847E-44E0-B094-99C17001C0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325" y="4483237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225" y="4487075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206" y="4483231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3" y="4509613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9930C80-D26E-4739-9608-0F27116DE0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803" y="2685085"/>
            <a:ext cx="1766848" cy="784091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fr-FR" dirty="0"/>
              <a:t>Lecture 01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3660E4A-2161-41E0-8942-6BF519F3EB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70" y="3457462"/>
            <a:ext cx="3186913" cy="914400"/>
          </a:xfrm>
        </p:spPr>
        <p:txBody>
          <a:bodyPr/>
          <a:lstStyle>
            <a:lvl1pPr marL="114300" indent="0">
              <a:buNone/>
              <a:defRPr sz="140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Name SURNAME</a:t>
            </a:r>
          </a:p>
          <a:p>
            <a:pPr lvl="0"/>
            <a:r>
              <a:rPr lang="fr-FR" dirty="0"/>
              <a:t>PhD – </a:t>
            </a:r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Thesis</a:t>
            </a:r>
            <a:endParaRPr lang="fr-FR" dirty="0"/>
          </a:p>
          <a:p>
            <a:pPr lvl="0"/>
            <a:r>
              <a:rPr lang="fr-FR" dirty="0"/>
              <a:t>Name.surname@devinci.fr</a:t>
            </a:r>
          </a:p>
        </p:txBody>
      </p:sp>
    </p:spTree>
    <p:extLst>
      <p:ext uri="{BB962C8B-B14F-4D97-AF65-F5344CB8AC3E}">
        <p14:creationId xmlns:p14="http://schemas.microsoft.com/office/powerpoint/2010/main" val="1400406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18863-F4CC-4104-9FB9-C53830B9A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450294"/>
            <a:ext cx="8520600" cy="5727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fr-FR" dirty="0"/>
              <a:t>LECTURE TITLE, 28PT, 1 LINE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5F6B35-87DC-46B6-89AD-A95AB676EC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7DD4B-6912-4C73-8FDE-280F9AB6C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B3C62EC-111B-47EA-9A6B-022F85CB5E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124222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468CE49D-936E-421A-8D2D-BF5DAE7CE1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699" y="198438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02|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1B3F495F-1CAF-497F-9E33-6C514FD29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698" y="272214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03|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0E61D389-7A53-4C50-B78B-7D515BEF3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698" y="3464305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04|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377E5D02-A6C7-40C8-A264-E95A124C0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1" y="1237834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05|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AE4C136-AFA5-4426-90A8-916CF7618F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79991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06|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6AF0CC4E-9CA0-4D33-8527-809B516842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9" y="2717758"/>
            <a:ext cx="1364699" cy="742157"/>
          </a:xfrm>
        </p:spPr>
        <p:txBody>
          <a:bodyPr/>
          <a:lstStyle>
            <a:lvl1pPr marL="11430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/>
              <a:t>07|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9A134C3-28D0-423A-850A-71CBB7D7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3523" y="1413024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1BFDB1BF-7C44-4450-A9BB-FF62CAE9EA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3523" y="215518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144D7836-15A4-46F5-AEC8-8280251BF6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3523" y="2887215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06CC383D-A400-4516-9864-B8CA2677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334" y="3614330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5" name="Espace réservé du texte 20">
            <a:extLst>
              <a:ext uri="{FF2B5EF4-FFF2-40B4-BE49-F238E27FC236}">
                <a16:creationId xmlns:a16="http://schemas.microsoft.com/office/drawing/2014/main" id="{02483ED1-A3AB-4A07-9038-E83B8F5259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7904" y="1407291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D0C6B67D-D99B-4650-8476-50A127603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7904" y="2149448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B38AF3B3-DDF8-45B0-87C8-28831FB19C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7904" y="2881482"/>
            <a:ext cx="2895602" cy="572700"/>
          </a:xfrm>
        </p:spPr>
        <p:txBody>
          <a:bodyPr/>
          <a:lstStyle>
            <a:lvl1pPr marL="114300" indent="0">
              <a:buNone/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4939193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2136449"/>
            <a:ext cx="6455806" cy="100800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67506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700" y="3144449"/>
            <a:ext cx="4978147" cy="555879"/>
          </a:xfrm>
        </p:spPr>
        <p:txBody>
          <a:bodyPr/>
          <a:lstStyle>
            <a:lvl1pPr marL="11430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700" y="606750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01|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533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461C0572-5B9E-4F52-A211-AC32A98BC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9492581-D5F0-43A5-8A7D-19E6859F67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9966303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BD2D-C152-40D9-9FFE-ECF9AD3E8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4872" y="2136448"/>
            <a:ext cx="6455806" cy="1008001"/>
          </a:xfrm>
        </p:spPr>
        <p:txBody>
          <a:bodyPr/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SECTION TITLE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CFE94-A731-453E-8E01-5DDA3F6B04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56202" y="4534451"/>
            <a:ext cx="4978148" cy="280987"/>
          </a:xfrm>
        </p:spPr>
        <p:txBody>
          <a:bodyPr/>
          <a:lstStyle/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52863-9B94-4503-A2AC-11A8AC3BD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78885" y="453963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72DEB674-B1AB-4715-BC1C-5D144172E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376494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189C281-62E0-4BC7-83AB-B570FB4621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2531" y="3144449"/>
            <a:ext cx="4978147" cy="555879"/>
          </a:xfrm>
        </p:spPr>
        <p:txBody>
          <a:bodyPr/>
          <a:lstStyle>
            <a:lvl1pPr marL="11430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Section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DA57251C-E3FB-4B7E-ABEE-1552C03A8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203" y="538383"/>
            <a:ext cx="2090147" cy="1529697"/>
          </a:xfrm>
        </p:spPr>
        <p:txBody>
          <a:bodyPr/>
          <a:lstStyle>
            <a:lvl1pPr marL="114300" indent="0">
              <a:buNone/>
              <a:defRPr sz="9600">
                <a:latin typeface="+mj-lt"/>
              </a:defRPr>
            </a:lvl1pPr>
          </a:lstStyle>
          <a:p>
            <a:pPr lvl="0"/>
            <a:r>
              <a:rPr lang="fr-FR" dirty="0">
                <a:latin typeface="+mj-lt"/>
              </a:rPr>
              <a:t>02|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4313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B9AE1-9ADB-4398-ABFC-76BBEACC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593117-A326-4EB0-B359-2E46F532E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68BF87-2911-43EF-B696-FCBD0966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4971B27-BFCF-472C-BFEE-AB82DFCB58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6947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B8363C3-082F-4210-9FCB-5988E56F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356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01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88F3165B-C4D6-4F17-8ACF-19A9BA6224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354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D37B685B-27C5-4EB5-8816-E6B1749B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1763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02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4F12E22F-C43B-4B63-BB4D-4126A46E1E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1761" y="2218822"/>
            <a:ext cx="1728744" cy="16836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fr-FR" dirty="0" err="1"/>
              <a:t>Keypoint</a:t>
            </a:r>
            <a:r>
              <a:rPr lang="fr-FR" dirty="0"/>
              <a:t> 01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02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03</a:t>
            </a:r>
          </a:p>
          <a:p>
            <a:pPr lvl="0"/>
            <a:r>
              <a:rPr lang="fr-FR" dirty="0" err="1"/>
              <a:t>Keypoint</a:t>
            </a:r>
            <a:r>
              <a:rPr lang="fr-FR" dirty="0"/>
              <a:t> 04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588B99B3-D64A-43AA-9F78-CB47773BC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170" y="1911387"/>
            <a:ext cx="1549283" cy="461547"/>
          </a:xfrm>
          <a:prstGeom prst="roundRect">
            <a:avLst>
              <a:gd name="adj" fmla="val 50000"/>
            </a:avLst>
          </a:prstGeom>
          <a:solidFill>
            <a:schemeClr val="bg1">
              <a:alpha val="93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>
            <a:lvl1pPr marL="11430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fr-FR" dirty="0"/>
              <a:t>Aspect 03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9316915-8C4B-4672-BB12-9974AA5A6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5F57D93E-1ED0-4409-91CD-7CA7F806EF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9859383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1274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 dirty="0"/>
              <a:t>Citation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64AFB1-FB48-44FF-8E9A-17F5EAEC2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4565" y="2992650"/>
            <a:ext cx="2265213" cy="502580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fr-FR" dirty="0"/>
              <a:t>- </a:t>
            </a:r>
            <a:r>
              <a:rPr lang="fr-FR" dirty="0" err="1"/>
              <a:t>Author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2FFC85-C2D2-4D8C-8122-939041EADB78}"/>
              </a:ext>
            </a:extLst>
          </p:cNvPr>
          <p:cNvSpPr txBox="1"/>
          <p:nvPr/>
        </p:nvSpPr>
        <p:spPr>
          <a:xfrm>
            <a:off x="1098134" y="1786920"/>
            <a:ext cx="69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,,                ’’</a:t>
            </a:r>
          </a:p>
        </p:txBody>
      </p:sp>
    </p:spTree>
    <p:extLst>
      <p:ext uri="{BB962C8B-B14F-4D97-AF65-F5344CB8AC3E}">
        <p14:creationId xmlns:p14="http://schemas.microsoft.com/office/powerpoint/2010/main" val="41074212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8520600" cy="328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8D7B0470-B072-4B3F-B5EA-F7C422325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5B4A59C-A445-416A-8083-EE3FBA1F2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6F7D4D2-1E97-4813-AF19-8685923BFE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50CC3F2-071B-4E10-AB35-601793C14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5368470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5A0F3BB-0B74-4DAB-A589-3A0D5DFBBF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9C299E3D-9D4D-40BC-A499-B58F05830A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7243528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6988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D7EF80DC-272C-4652-B66B-439B673DB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A82BEBFF-361E-4ACA-B143-1D97A014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5C704D6-C09E-49D2-8F3D-1C787B3AE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E9D26DCC-B02F-4A93-AF53-B9A18319A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1490418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9AAED-776C-46CA-89A7-F2771DE2E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86FE7D9-F3CA-44B5-8DDF-29E79EB033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FC6D7779-4A0B-4D21-A86A-874E25C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694CD3F-89AD-4942-BC35-2025153726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3709B595-45E0-4BF1-B786-847C83FAE3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686407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706438"/>
            <a:ext cx="6367800" cy="38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" name="Espace réservé du pied de page 2">
            <a:extLst>
              <a:ext uri="{FF2B5EF4-FFF2-40B4-BE49-F238E27FC236}">
                <a16:creationId xmlns:a16="http://schemas.microsoft.com/office/drawing/2014/main" id="{38FF05F8-4789-49ED-95AA-3A8CE07F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F96F0524-92FA-42B1-8164-ECC36DC1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B39D405-513B-4283-9CC6-54ED015D20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4B47951-2A9E-4206-9B6D-423EF40999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0903449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CEA1F13C-6DF9-4FB4-9134-2B25F6C47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5C18A194-6D02-4417-BA06-F2777F509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78FFA7A-0BD0-4FD9-861A-3F25EAC81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D5DEE842-21A8-4997-A3F6-55C9B16CD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18749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79369"/>
            <a:ext cx="3999900" cy="325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D4DA77F5-9B88-4469-911A-225A623C3A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Technical Lecture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9C25DF92-9926-4A29-8F70-3920E304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1F88776-3AA1-4F35-A817-0E02D1FBD7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5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F30BD5A9-43B4-4D7E-9844-26FE354223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9" y="255819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7749816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CF65F214-727C-4140-997D-62910DC38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3900" y="4534451"/>
            <a:ext cx="7410450" cy="280987"/>
          </a:xfrm>
        </p:spPr>
        <p:txBody>
          <a:bodyPr/>
          <a:lstStyle/>
          <a:p>
            <a:r>
              <a:rPr lang="en-US" dirty="0"/>
              <a:t>Presentation Title | Internal | DVIC | Management Lecture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4158B17-E0A9-4026-939F-30DAC20EC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1700" y="4534451"/>
            <a:ext cx="412199" cy="280987"/>
          </a:xfrm>
        </p:spPr>
        <p:txBody>
          <a:bodyPr/>
          <a:lstStyle/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8A4896A-28BA-4862-B447-90CD9EBCE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700" y="255819"/>
            <a:ext cx="730887" cy="450850"/>
          </a:xfrm>
        </p:spPr>
        <p:txBody>
          <a:bodyPr/>
          <a:lstStyle>
            <a:lvl1pPr marL="11430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fr-FR" dirty="0"/>
              <a:t>01|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096988B-964E-4573-A3F2-163CDB439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255588"/>
            <a:ext cx="2187723" cy="450850"/>
          </a:xfrm>
        </p:spPr>
        <p:txBody>
          <a:bodyPr/>
          <a:lstStyle>
            <a:lvl1pPr marL="11430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8069411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hasCustomPrompt="1"/>
          </p:nvPr>
        </p:nvSpPr>
        <p:spPr>
          <a:xfrm>
            <a:off x="719999" y="1443717"/>
            <a:ext cx="6047507" cy="1436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21991B-DB12-4AB8-ADB5-60EF10935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363784"/>
            <a:ext cx="3851275" cy="854075"/>
          </a:xfrm>
        </p:spPr>
        <p:txBody>
          <a:bodyPr/>
          <a:lstStyle>
            <a:lvl1pPr marL="0" indent="0" algn="l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</a:t>
            </a: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SURNAME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PhD - 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Title of the Thesis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name.surname</a:t>
            </a:r>
            <a:r>
              <a:rPr lang="en-US" b="1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@devinci.fr</a:t>
            </a:r>
          </a:p>
        </p:txBody>
      </p:sp>
      <p:pic>
        <p:nvPicPr>
          <p:cNvPr id="13" name="Google Shape;58;p13">
            <a:extLst>
              <a:ext uri="{FF2B5EF4-FFF2-40B4-BE49-F238E27FC236}">
                <a16:creationId xmlns:a16="http://schemas.microsoft.com/office/drawing/2014/main" id="{E33AF694-FAC1-4FC7-A476-A8EC542B9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9521" y="4269592"/>
            <a:ext cx="1394425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9;p13">
            <a:extLst>
              <a:ext uri="{FF2B5EF4-FFF2-40B4-BE49-F238E27FC236}">
                <a16:creationId xmlns:a16="http://schemas.microsoft.com/office/drawing/2014/main" id="{239A7711-6735-45B3-BB2D-CBBEBC4A09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421" y="4273430"/>
            <a:ext cx="1558325" cy="48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0;p13">
            <a:extLst>
              <a:ext uri="{FF2B5EF4-FFF2-40B4-BE49-F238E27FC236}">
                <a16:creationId xmlns:a16="http://schemas.microsoft.com/office/drawing/2014/main" id="{BFD43557-DDFB-473A-9777-62D7327F7A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2" y="4269586"/>
            <a:ext cx="1558325" cy="4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1;p13">
            <a:extLst>
              <a:ext uri="{FF2B5EF4-FFF2-40B4-BE49-F238E27FC236}">
                <a16:creationId xmlns:a16="http://schemas.microsoft.com/office/drawing/2014/main" id="{F5633426-B184-4622-9B73-8E0C9AC3A5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9" y="4295968"/>
            <a:ext cx="627600" cy="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4446339A-3806-4674-8A55-1595C8A11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2931660"/>
            <a:ext cx="4579937" cy="286597"/>
          </a:xfrm>
        </p:spPr>
        <p:txBody>
          <a:bodyPr anchor="ctr" anchorCtr="0"/>
          <a:lstStyle>
            <a:lvl1pPr marL="114300" indent="0">
              <a:spcBef>
                <a:spcPts val="300"/>
              </a:spcBef>
              <a:buNone/>
              <a:defRPr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de-DE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93221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6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ED44788-8805-4E87-B8F8-0426DC402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97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9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19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  |  DVIC |  Internal  |  Design  Lecture 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ED44788-8805-4E87-B8F8-0426DC402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6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Design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85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066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4419"/>
            <a:ext cx="8520600" cy="293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318FB8B-50CC-4383-B1A0-F7ECD42EF3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0672" y="4002434"/>
            <a:ext cx="913331" cy="913331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D0A3B80-9DA5-4D28-B5B6-8D9F7644F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4534451"/>
            <a:ext cx="7410450" cy="28098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  |  DVIC |  Internal  |  Management  Lecture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EC9D853-2244-464B-A033-78A0262DD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700" y="4534451"/>
            <a:ext cx="412199" cy="280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4EB595-0A1B-42A2-9F4D-E4BA0D3AE8C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4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chemeClr val="tx1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FFD7C-653A-4582-8100-FE738CC1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 pour hier</a:t>
            </a:r>
          </a:p>
        </p:txBody>
      </p:sp>
    </p:spTree>
    <p:extLst>
      <p:ext uri="{BB962C8B-B14F-4D97-AF65-F5344CB8AC3E}">
        <p14:creationId xmlns:p14="http://schemas.microsoft.com/office/powerpoint/2010/main" val="382885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Comprendre les notions de force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Les définitions ne sont pas toujours les même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pic>
        <p:nvPicPr>
          <p:cNvPr id="11" name="Espace réservé pour une image  10" descr="Une image contenant personne, sport&#10;&#10;Description générée automatiquement">
            <a:extLst>
              <a:ext uri="{FF2B5EF4-FFF2-40B4-BE49-F238E27FC236}">
                <a16:creationId xmlns:a16="http://schemas.microsoft.com/office/drawing/2014/main" id="{AC4A7D97-9F65-49A5-9D2A-1EE01FCB78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235" r="7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492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Comprendre les notions de vitesse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endParaRPr lang="fr-FR" dirty="0"/>
          </a:p>
        </p:txBody>
      </p:sp>
      <p:pic>
        <p:nvPicPr>
          <p:cNvPr id="8" name="Espace réservé pour une image  7" descr="Une image contenant assis, table, petit, conduisant&#10;&#10;Description générée automatiquement">
            <a:extLst>
              <a:ext uri="{FF2B5EF4-FFF2-40B4-BE49-F238E27FC236}">
                <a16:creationId xmlns:a16="http://schemas.microsoft.com/office/drawing/2014/main" id="{1A02492A-6233-4CA3-BA54-8DF3DC0CF2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432" t="-6" r="17061" b="6"/>
          <a:stretch/>
        </p:blipFill>
        <p:spPr>
          <a:xfrm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7773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Calculer avec un dessin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Comme ça pas de maths !</a:t>
            </a:r>
          </a:p>
        </p:txBody>
      </p:sp>
      <p:pic>
        <p:nvPicPr>
          <p:cNvPr id="8" name="Espace réservé pour une image  7" descr="Une image contenant personne, table, intérieur, papier&#10;&#10;Description générée automatiquement">
            <a:extLst>
              <a:ext uri="{FF2B5EF4-FFF2-40B4-BE49-F238E27FC236}">
                <a16:creationId xmlns:a16="http://schemas.microsoft.com/office/drawing/2014/main" id="{F4B5E5A3-8E15-426E-8EA7-6836B5F287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314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</p:spTree>
    <p:extLst>
      <p:ext uri="{BB962C8B-B14F-4D97-AF65-F5344CB8AC3E}">
        <p14:creationId xmlns:p14="http://schemas.microsoft.com/office/powerpoint/2010/main" val="64964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Matériel de dessin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Le même que précédemment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A0409C1-0EEB-4C84-8F6A-A68192F007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8936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Crayons de couleur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À partir de 5 couleurs on est bon en général</a:t>
            </a:r>
          </a:p>
        </p:txBody>
      </p:sp>
      <p:pic>
        <p:nvPicPr>
          <p:cNvPr id="8" name="Espace réservé pour une image  7" descr="Une image contenant crayon, stationnaire&#10;&#10;Description générée automatiquement">
            <a:extLst>
              <a:ext uri="{FF2B5EF4-FFF2-40B4-BE49-F238E27FC236}">
                <a16:creationId xmlns:a16="http://schemas.microsoft.com/office/drawing/2014/main" id="{00C2014B-9125-468E-834E-71CF755824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129" r="8129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8040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Outils de mesure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Compas, règles, ce genre de chose</a:t>
            </a:r>
          </a:p>
        </p:txBody>
      </p:sp>
      <p:pic>
        <p:nvPicPr>
          <p:cNvPr id="8" name="Espace réservé pour une image  7" descr="Une image contenant chapeau, collier&#10;&#10;Description générée automatiquement">
            <a:extLst>
              <a:ext uri="{FF2B5EF4-FFF2-40B4-BE49-F238E27FC236}">
                <a16:creationId xmlns:a16="http://schemas.microsoft.com/office/drawing/2014/main" id="{8F77F6F7-304D-4470-86D2-76D3AB55F6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580" b="14580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75155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 Matériel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Main droite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À toujours avoir sur soit</a:t>
            </a:r>
          </a:p>
        </p:txBody>
      </p:sp>
      <p:pic>
        <p:nvPicPr>
          <p:cNvPr id="8" name="Espace réservé pour une image  7" descr="Une image contenant brosse&#10;&#10;Description générée automatiquement">
            <a:extLst>
              <a:ext uri="{FF2B5EF4-FFF2-40B4-BE49-F238E27FC236}">
                <a16:creationId xmlns:a16="http://schemas.microsoft.com/office/drawing/2014/main" id="{DB54B995-565A-40E8-995F-7B05C22271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22" t="4562" r="122" b="42364"/>
          <a:stretch/>
        </p:blipFill>
        <p:spPr>
          <a:xfrm flipH="1"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63399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2C1C0-9BDF-435F-8E09-676719B2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</p:spTree>
    <p:extLst>
      <p:ext uri="{BB962C8B-B14F-4D97-AF65-F5344CB8AC3E}">
        <p14:creationId xmlns:p14="http://schemas.microsoft.com/office/powerpoint/2010/main" val="159684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Statique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Étude des corps en équilibre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14A7EFF-89D9-4DC0-BA2D-5E37EAD4F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672" r="14672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61084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D66B3DF-325D-47A2-90A7-F231FA25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Système</a:t>
            </a:r>
            <a:r>
              <a:rPr lang="en-US" dirty="0"/>
              <a:t> de levée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EDD93E8-8185-44ED-B8D9-B8D5DAC4D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r>
              <a:rPr lang="en-US" dirty="0"/>
              <a:t>Classes </a:t>
            </a:r>
            <a:r>
              <a:rPr lang="en-US" dirty="0" err="1"/>
              <a:t>d’equivalence</a:t>
            </a:r>
            <a:endParaRPr lang="en-US" dirty="0"/>
          </a:p>
          <a:p>
            <a:r>
              <a:rPr lang="en-US" dirty="0" err="1"/>
              <a:t>Graphe</a:t>
            </a:r>
            <a:r>
              <a:rPr lang="en-US" dirty="0"/>
              <a:t> des liaisons</a:t>
            </a:r>
          </a:p>
          <a:p>
            <a:r>
              <a:rPr lang="en-US" dirty="0" err="1"/>
              <a:t>Schéma</a:t>
            </a:r>
            <a:r>
              <a:rPr lang="en-US" dirty="0"/>
              <a:t> </a:t>
            </a:r>
            <a:r>
              <a:rPr lang="en-US" dirty="0" err="1"/>
              <a:t>cinématique</a:t>
            </a:r>
            <a:endParaRPr lang="en-US" dirty="0"/>
          </a:p>
          <a:p>
            <a:r>
              <a:rPr lang="en-US" dirty="0" err="1"/>
              <a:t>Torseurs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AF3C82-BFDD-4E7D-BD36-8EF45B8F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2" r="2" b="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F09F5F4-FCFF-45E8-B3FA-BFA79C8EE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45BB21B-14EF-4DA9-A1DA-0D584D8861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482989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9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C7D02-74D6-4335-AED8-79865FBD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F59A70-DF19-4EF1-B6AC-C76A40ACB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Cinématique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L'enregistrement du mouvement, c'est-à-dire le relevé de la position et de la vitesse.</a:t>
            </a:r>
          </a:p>
        </p:txBody>
      </p:sp>
      <p:pic>
        <p:nvPicPr>
          <p:cNvPr id="8" name="Espace réservé pour une image  7" descr="Une image contenant extérieur, herbe, champ, herbeux&#10;&#10;Description générée automatiquement">
            <a:extLst>
              <a:ext uri="{FF2B5EF4-FFF2-40B4-BE49-F238E27FC236}">
                <a16:creationId xmlns:a16="http://schemas.microsoft.com/office/drawing/2014/main" id="{F1172F23-A9D6-4123-93FC-5FE6B8A318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3410" b="23410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87112E-5471-4C14-9B97-DECAB7745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5519D9A-CFC1-4469-971D-BCF199E79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409793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BC86-4DE0-4171-84C5-5E937F1A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Maths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612CF43-E8EB-448A-A4C4-D75BE4C18F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Coucou les IIMs !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B6F6AA-DB3A-4F41-BA92-C6FFD9E11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F4E19633-A1C4-4DD1-ABE9-29C05763D4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6832" r="26922"/>
          <a:stretch/>
        </p:blipFill>
        <p:spPr>
          <a:xfrm>
            <a:off x="-1" y="0"/>
            <a:ext cx="3270739" cy="5143500"/>
          </a:xfrm>
        </p:spPr>
      </p:pic>
    </p:spTree>
    <p:extLst>
      <p:ext uri="{BB962C8B-B14F-4D97-AF65-F5344CB8AC3E}">
        <p14:creationId xmlns:p14="http://schemas.microsoft.com/office/powerpoint/2010/main" val="293939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2. Les maths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2.0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2.1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2.2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2.3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Modalité de l’univers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530742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Les Vecteurs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Positions et ses dérivées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Les torseurs</a:t>
            </a:r>
          </a:p>
        </p:txBody>
      </p:sp>
    </p:spTree>
    <p:extLst>
      <p:ext uri="{BB962C8B-B14F-4D97-AF65-F5344CB8AC3E}">
        <p14:creationId xmlns:p14="http://schemas.microsoft.com/office/powerpoint/2010/main" val="410023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</p:spTree>
    <p:extLst>
      <p:ext uri="{BB962C8B-B14F-4D97-AF65-F5344CB8AC3E}">
        <p14:creationId xmlns:p14="http://schemas.microsoft.com/office/powerpoint/2010/main" val="38406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Espace : </a:t>
            </a:r>
            <a:r>
              <a:rPr lang="fr-FR" dirty="0"/>
              <a:t>on définit une origine et une base orthonormée direct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b="1" dirty="0"/>
              <a:t>Temps : </a:t>
            </a:r>
            <a:r>
              <a:rPr lang="fr-FR" dirty="0"/>
              <a:t>Toute position est définit à un instant t dépendant de l’origine temporelle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78C30D-C050-44CC-B981-B06D4E6AC6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316" t="-483" r="24028" b="483"/>
          <a:stretch/>
        </p:blipFill>
        <p:spPr>
          <a:xfrm>
            <a:off x="3460750" y="706438"/>
            <a:ext cx="4640263" cy="369489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35177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2.0 Modalité de l’univers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Solide indéformable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Ensemble de point dont la distance ne varie pas entre eux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695FA4C-AAF1-4836-8231-4E67E08A31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7" name="Espace réservé pour une image  7" descr="Une image contenant intérieur, assis, table, en bois&#10;&#10;Description générée automatiquement">
            <a:extLst>
              <a:ext uri="{FF2B5EF4-FFF2-40B4-BE49-F238E27FC236}">
                <a16:creationId xmlns:a16="http://schemas.microsoft.com/office/drawing/2014/main" id="{114F2D70-23A2-4243-A8FD-D2EE403C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64" b="2164"/>
          <a:stretch>
            <a:fillRect/>
          </a:stretch>
        </p:blipFill>
        <p:spPr>
          <a:xfrm>
            <a:off x="3460750" y="706438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20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</p:spTree>
    <p:extLst>
      <p:ext uri="{BB962C8B-B14F-4D97-AF65-F5344CB8AC3E}">
        <p14:creationId xmlns:p14="http://schemas.microsoft.com/office/powerpoint/2010/main" val="2139029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A9404A6-D81C-4B2D-86C6-DF99F6FBDB7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400" indent="0" algn="ctr">
                  <a:buNone/>
                </a:pPr>
                <a:r>
                  <a:rPr lang="fr-FR" dirty="0">
                    <a:latin typeface="+mj-lt"/>
                  </a:rPr>
                  <a:t>Produit vectoriel</a:t>
                </a:r>
              </a:p>
              <a:p>
                <a:pPr marL="152400" indent="0" algn="ctr">
                  <a:buNone/>
                </a:pPr>
                <a:endParaRPr lang="fr-FR" dirty="0">
                  <a:latin typeface="+mj-lt"/>
                </a:endParaRPr>
              </a:p>
              <a:p>
                <a:r>
                  <a:rPr lang="fr-FR" dirty="0"/>
                  <a:t>Noté « ^ »</a:t>
                </a:r>
              </a:p>
              <a:p>
                <a:r>
                  <a:rPr lang="fr-FR" dirty="0"/>
                  <a:t>Anticommutatif</a:t>
                </a:r>
              </a:p>
              <a:p>
                <a:r>
                  <a:rPr lang="fr-FR" dirty="0"/>
                  <a:t>Distributif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groupCh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groupChr>
                      <m:groupChrPr>
                        <m:chr m:val="→"/>
                        <m:pos m:val="top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groupCh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pos m:val="top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e>
                    </m:groupChr>
                  </m:oMath>
                </a14:m>
                <a:endParaRPr lang="fr-FR" dirty="0">
                  <a:latin typeface="+mj-lt"/>
                </a:endParaRPr>
              </a:p>
              <a:p>
                <a:pPr marL="152400" indent="0" algn="ctr">
                  <a:buNone/>
                </a:pPr>
                <a:endParaRPr lang="fr-FR" dirty="0"/>
              </a:p>
              <a:p>
                <a:pPr marL="152400" indent="0" algn="ctr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7A9404A6-D81C-4B2D-86C6-DF99F6FBD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pour une image  7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6C4E17B-83CB-455B-B47E-BB360D4D9E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0626" t="-39700" r="-6807" b="-4727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86781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Dérivation vectorielle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pic>
        <p:nvPicPr>
          <p:cNvPr id="8" name="Espace réservé pour une image  7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8B2F81B5-30EF-4EE0-9D7D-30A2AED3F8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454" r="5454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426311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Dérivation vectorielle</a:t>
            </a:r>
          </a:p>
          <a:p>
            <a:pPr marL="152400" indent="0" algn="ctr">
              <a:buNone/>
            </a:pPr>
            <a:r>
              <a:rPr lang="fr-FR" b="1" dirty="0"/>
              <a:t>Et changement de base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On appelle formule de dérivation vectorielle la formule de changement de bases d’observation. Elle s’exprime par</a:t>
            </a: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7CE17B7-B15A-40AE-9031-68947F9D92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BF6617A-A75E-440E-B40B-0F96F2FE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07" y="2155903"/>
            <a:ext cx="2917748" cy="68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07B6F8-F4B4-4FF1-AAB0-7B0AD6B7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Boîte</a:t>
            </a:r>
            <a:r>
              <a:rPr lang="en-US" dirty="0"/>
              <a:t> CATEP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21B371-B4E4-41BD-8698-179042182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r>
              <a:rPr lang="fr-FR" dirty="0"/>
              <a:t>Déterminer l’ensemble des rapports de vitesse disponibles pour cette boite de vitesse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A1DCD9-E992-4A84-92AE-E243029F1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6" r="3248" b="-2"/>
          <a:stretch/>
        </p:blipFill>
        <p:spPr>
          <a:xfrm>
            <a:off x="3460750" y="706438"/>
            <a:ext cx="4640263" cy="36948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ED838F9-EBF4-4CA0-B21E-C3030B81E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AE90A54-7321-4175-9C77-0BAE2D26C6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3177634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25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Les Vecteurs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Notation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Pour simplifier les notation on utilise des points</a:t>
            </a:r>
            <a:endParaRPr lang="fr-FR" b="1" dirty="0"/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57CE17B7-B15A-40AE-9031-68947F9D92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0ECA49-C96F-4BCB-BDA4-4F37CF0B7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8"/>
          <a:stretch/>
        </p:blipFill>
        <p:spPr>
          <a:xfrm>
            <a:off x="4631474" y="1938571"/>
            <a:ext cx="2312020" cy="12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</p:spTree>
    <p:extLst>
      <p:ext uri="{BB962C8B-B14F-4D97-AF65-F5344CB8AC3E}">
        <p14:creationId xmlns:p14="http://schemas.microsoft.com/office/powerpoint/2010/main" val="122849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Trajectoire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appelle trajectoire du point P dans son mouvement par rapport à R l’ensemble des position qu’occupera P au cours du temps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29ED3B7F-7C71-4892-B06C-76C29729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965" r="396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873941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Position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La position correspond au vecteur dont les paramètres sont les coordonnée du point étudié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3809E9E8-9B9D-4459-8A3F-F85F561CB6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8242" t="-39444" r="-8242" b="-3944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29982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Vitesse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appelle vecteur vitesse du point P dans le mouvement 2/1 le vecteur dérivé par rapport au temps d’un vecteur position de ce point P dans la base d’observation.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 descr="Une image contenant texte, montre&#10;&#10;Description générée automatiquement">
            <a:extLst>
              <a:ext uri="{FF2B5EF4-FFF2-40B4-BE49-F238E27FC236}">
                <a16:creationId xmlns:a16="http://schemas.microsoft.com/office/drawing/2014/main" id="{344FC8F3-60D0-49C1-A898-961C0FF411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3036" t="-11456" r="-34116" b="-3816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6FE5A-BAD1-42EE-8237-BADA7CED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58" y="3631601"/>
            <a:ext cx="1352550" cy="4286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D35D1A6-346C-4724-86BF-775FF76E5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81" y="3631601"/>
            <a:ext cx="15621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8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Position et ses dérivées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sz="2000" dirty="0">
                <a:latin typeface="+mj-lt"/>
              </a:rPr>
              <a:t>Accélération</a:t>
            </a:r>
          </a:p>
          <a:p>
            <a:pPr marL="152400" indent="0" algn="ctr">
              <a:buNone/>
            </a:pPr>
            <a:r>
              <a:rPr lang="fr-FR" dirty="0"/>
              <a:t>On appelle vecteur accélération du point P dans le mouvement 2/1 le vecteur dérivé par rapport au temps du vecteur vitesse de ce point P dans le même mouvement.</a:t>
            </a:r>
            <a:endParaRPr lang="fr-FR" dirty="0">
              <a:latin typeface="+mj-lt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F3D9D0C-5B19-4A66-9B3B-A176793A7F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4280" t="-14129" r="-3932" b="-52708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5678FC-B7A5-4C10-9014-F381457D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08" y="3350302"/>
            <a:ext cx="3876746" cy="7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Torseurs</a:t>
            </a:r>
          </a:p>
        </p:txBody>
      </p:sp>
    </p:spTree>
    <p:extLst>
      <p:ext uri="{BB962C8B-B14F-4D97-AF65-F5344CB8AC3E}">
        <p14:creationId xmlns:p14="http://schemas.microsoft.com/office/powerpoint/2010/main" val="140414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Formes</a:t>
            </a:r>
          </a:p>
          <a:p>
            <a:endParaRPr lang="fr-FR" dirty="0"/>
          </a:p>
          <a:p>
            <a:pPr marL="152400" indent="0">
              <a:buNone/>
            </a:pPr>
            <a:r>
              <a:rPr lang="fr-FR" dirty="0"/>
              <a:t>Ne pas confondre torseur cinématique et torseur statique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635B78A-F742-4EB1-9D3D-D57168921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E619BCE-A17E-4FA3-8E72-F94D72471AA1}"/>
                  </a:ext>
                </a:extLst>
              </p:cNvPr>
              <p:cNvSpPr txBox="1"/>
              <p:nvPr/>
            </p:nvSpPr>
            <p:spPr>
              <a:xfrm>
                <a:off x="4119197" y="1616884"/>
                <a:ext cx="1219757" cy="76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E619BCE-A17E-4FA3-8E72-F94D7247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97" y="1616884"/>
                <a:ext cx="1219757" cy="762838"/>
              </a:xfrm>
              <a:prstGeom prst="rect">
                <a:avLst/>
              </a:prstGeom>
              <a:blipFill>
                <a:blip r:embed="rId2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2978827-142B-4386-B6C6-E62D70E348F6}"/>
                  </a:ext>
                </a:extLst>
              </p:cNvPr>
              <p:cNvSpPr txBox="1"/>
              <p:nvPr/>
            </p:nvSpPr>
            <p:spPr>
              <a:xfrm>
                <a:off x="6208857" y="1596879"/>
                <a:ext cx="1230209" cy="78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2978827-142B-4386-B6C6-E62D70E3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57" y="1596879"/>
                <a:ext cx="1230209" cy="782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5ED32481-5A9B-4748-89BC-F9DE4397F315}"/>
              </a:ext>
            </a:extLst>
          </p:cNvPr>
          <p:cNvSpPr txBox="1"/>
          <p:nvPr/>
        </p:nvSpPr>
        <p:spPr>
          <a:xfrm>
            <a:off x="3821615" y="120511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Torseur cinématique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1BDAFE-CADF-48AF-8A1E-3328FCC348A4}"/>
              </a:ext>
            </a:extLst>
          </p:cNvPr>
          <p:cNvSpPr txBox="1"/>
          <p:nvPr/>
        </p:nvSpPr>
        <p:spPr>
          <a:xfrm>
            <a:off x="5840251" y="101444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actions transmissible</a:t>
            </a:r>
          </a:p>
          <a:p>
            <a:pPr algn="ctr"/>
            <a:r>
              <a:rPr lang="fr-FR" dirty="0"/>
              <a:t>(statique)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1BFCD-4D89-4E84-BD9E-37EC530756A8}"/>
              </a:ext>
            </a:extLst>
          </p:cNvPr>
          <p:cNvSpPr/>
          <p:nvPr/>
        </p:nvSpPr>
        <p:spPr>
          <a:xfrm>
            <a:off x="4243206" y="1616884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329F7-B07B-4DEA-A8B4-5CB70303F100}"/>
              </a:ext>
            </a:extLst>
          </p:cNvPr>
          <p:cNvSpPr/>
          <p:nvPr/>
        </p:nvSpPr>
        <p:spPr>
          <a:xfrm>
            <a:off x="6756307" y="1596879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2BD5E-8191-4419-9732-FC0F2A3DF81B}"/>
              </a:ext>
            </a:extLst>
          </p:cNvPr>
          <p:cNvSpPr/>
          <p:nvPr/>
        </p:nvSpPr>
        <p:spPr>
          <a:xfrm>
            <a:off x="4662999" y="1616884"/>
            <a:ext cx="343609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9E793F-50D9-404C-B3DF-04DA85CEB75D}"/>
              </a:ext>
            </a:extLst>
          </p:cNvPr>
          <p:cNvSpPr/>
          <p:nvPr/>
        </p:nvSpPr>
        <p:spPr>
          <a:xfrm>
            <a:off x="6330609" y="1606881"/>
            <a:ext cx="327102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52911-586D-48BA-9AC7-45F326689E2E}"/>
              </a:ext>
            </a:extLst>
          </p:cNvPr>
          <p:cNvSpPr txBox="1"/>
          <p:nvPr/>
        </p:nvSpPr>
        <p:spPr>
          <a:xfrm>
            <a:off x="3756016" y="2599602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Rotation </a:t>
            </a:r>
            <a:r>
              <a:rPr lang="fr-FR" dirty="0">
                <a:solidFill>
                  <a:schemeClr val="accent3"/>
                </a:solidFill>
              </a:rPr>
              <a:t>Translation</a:t>
            </a:r>
          </a:p>
          <a:p>
            <a:pPr algn="ctr"/>
            <a:r>
              <a:rPr lang="fr-FR" dirty="0">
                <a:solidFill>
                  <a:schemeClr val="accent1"/>
                </a:solidFill>
              </a:rPr>
              <a:t>Radian/s </a:t>
            </a:r>
            <a:r>
              <a:rPr lang="fr-FR" dirty="0">
                <a:solidFill>
                  <a:schemeClr val="accent3"/>
                </a:solidFill>
              </a:rPr>
              <a:t>M/s     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DBD13F-CAAE-4516-84A9-3A1970F9EFD5}"/>
              </a:ext>
            </a:extLst>
          </p:cNvPr>
          <p:cNvSpPr txBox="1"/>
          <p:nvPr/>
        </p:nvSpPr>
        <p:spPr>
          <a:xfrm>
            <a:off x="5899954" y="2571750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Translation </a:t>
            </a:r>
            <a:r>
              <a:rPr lang="fr-FR" dirty="0">
                <a:solidFill>
                  <a:schemeClr val="accent1"/>
                </a:solidFill>
              </a:rPr>
              <a:t>Rotation</a:t>
            </a:r>
            <a:endParaRPr lang="fr-FR" dirty="0">
              <a:solidFill>
                <a:schemeClr val="accent3"/>
              </a:solidFill>
            </a:endParaRPr>
          </a:p>
          <a:p>
            <a:pPr algn="ctr"/>
            <a:r>
              <a:rPr lang="fr-FR" dirty="0">
                <a:solidFill>
                  <a:schemeClr val="accent3"/>
                </a:solidFill>
              </a:rPr>
              <a:t>N </a:t>
            </a:r>
            <a:r>
              <a:rPr lang="fr-FR" dirty="0">
                <a:solidFill>
                  <a:schemeClr val="accent1"/>
                </a:solidFill>
              </a:rPr>
              <a:t>N/m</a:t>
            </a:r>
          </a:p>
        </p:txBody>
      </p:sp>
    </p:spTree>
    <p:extLst>
      <p:ext uri="{BB962C8B-B14F-4D97-AF65-F5344CB8AC3E}">
        <p14:creationId xmlns:p14="http://schemas.microsoft.com/office/powerpoint/2010/main" val="2436338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Addition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>
              <a:buNone/>
            </a:pPr>
            <a:r>
              <a:rPr lang="fr-FR" dirty="0"/>
              <a:t>Simple</a:t>
            </a:r>
          </a:p>
          <a:p>
            <a:pPr marL="152400" indent="0">
              <a:buNone/>
            </a:pPr>
            <a:r>
              <a:rPr lang="fr-FR" dirty="0"/>
              <a:t>Mais uniquement si au même point d’application !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3C0EC8-4FFF-4F75-A9D7-731E3DB7DC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9121" t="-108762" r="-13138" b="-10572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</p:spTree>
    <p:extLst>
      <p:ext uri="{BB962C8B-B14F-4D97-AF65-F5344CB8AC3E}">
        <p14:creationId xmlns:p14="http://schemas.microsoft.com/office/powerpoint/2010/main" val="168117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 Les Torseurs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Déplacement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2F1783D-1A1A-4E6E-8C37-636AAF6715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895" r="289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Les Maths</a:t>
            </a:r>
          </a:p>
        </p:txBody>
      </p:sp>
      <p:pic>
        <p:nvPicPr>
          <p:cNvPr id="13" name="Espace réservé pour une image 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DDC21682-A27E-4F02-9986-EBD78F39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5" r="2895"/>
          <a:stretch>
            <a:fillRect/>
          </a:stretch>
        </p:blipFill>
        <p:spPr>
          <a:xfrm>
            <a:off x="3436649" y="706437"/>
            <a:ext cx="4640263" cy="369489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D2B22A-1C86-4368-A564-B7A03C72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826" y="690699"/>
            <a:ext cx="4121908" cy="37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807B6F8-F4B4-4FF1-AAB0-7B0AD6B7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8" y="706669"/>
            <a:ext cx="2808000" cy="814481"/>
          </a:xfrm>
        </p:spPr>
        <p:txBody>
          <a:bodyPr/>
          <a:lstStyle/>
          <a:p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repère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21B371-B4E4-41BD-8698-179042182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08000" cy="2915681"/>
          </a:xfrm>
        </p:spPr>
        <p:txBody>
          <a:bodyPr/>
          <a:lstStyle/>
          <a:p>
            <a:pPr marL="152400" indent="0">
              <a:buNone/>
            </a:pPr>
            <a:r>
              <a:rPr lang="en-US" dirty="0" err="1"/>
              <a:t>Déterminer</a:t>
            </a:r>
            <a:r>
              <a:rPr lang="en-US" dirty="0"/>
              <a:t> les </a:t>
            </a:r>
            <a:r>
              <a:rPr lang="en-US" dirty="0" err="1"/>
              <a:t>équations</a:t>
            </a:r>
            <a:r>
              <a:rPr lang="en-US" dirty="0"/>
              <a:t> pour z1 et y1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ED838F9-EBF4-4CA0-B21E-C3030B81ED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450" y="255819"/>
            <a:ext cx="730887" cy="450850"/>
          </a:xfrm>
        </p:spPr>
        <p:txBody>
          <a:bodyPr/>
          <a:lstStyle/>
          <a:p>
            <a:r>
              <a:rPr lang="en-US" dirty="0"/>
              <a:t>00|</a:t>
            </a:r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AE90A54-7321-4175-9C77-0BAE2D26C6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3177634" cy="450850"/>
          </a:xfrm>
        </p:spPr>
        <p:txBody>
          <a:bodyPr/>
          <a:lstStyle/>
          <a:p>
            <a:r>
              <a:rPr lang="en-US" dirty="0" err="1"/>
              <a:t>Exercices</a:t>
            </a:r>
            <a:r>
              <a:rPr lang="en-US" dirty="0"/>
              <a:t> pour </a:t>
            </a:r>
            <a:r>
              <a:rPr lang="en-US" dirty="0" err="1"/>
              <a:t>hier</a:t>
            </a:r>
            <a:endParaRPr lang="en-US" dirty="0"/>
          </a:p>
          <a:p>
            <a:endParaRPr lang="en-US" dirty="0"/>
          </a:p>
        </p:txBody>
      </p:sp>
      <p:sp>
        <p:nvSpPr>
          <p:cNvPr id="7" name="Espace réservé pour une image  3">
            <a:extLst>
              <a:ext uri="{FF2B5EF4-FFF2-40B4-BE49-F238E27FC236}">
                <a16:creationId xmlns:a16="http://schemas.microsoft.com/office/drawing/2014/main" id="{BB807463-67A4-48E8-AD35-F0BAFC9CE0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60750" y="706438"/>
            <a:ext cx="4640263" cy="3694897"/>
          </a:xfrm>
          <a:solidFill>
            <a:schemeClr val="tx1"/>
          </a:solidFill>
        </p:spPr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05CEE93-EE0D-4358-BA35-EB3E62797EED}"/>
              </a:ext>
            </a:extLst>
          </p:cNvPr>
          <p:cNvCxnSpPr/>
          <p:nvPr/>
        </p:nvCxnSpPr>
        <p:spPr>
          <a:xfrm>
            <a:off x="4900613" y="1464469"/>
            <a:ext cx="0" cy="1271587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B189B0B-8E11-4AA8-9B2D-A706DB14DA9A}"/>
              </a:ext>
            </a:extLst>
          </p:cNvPr>
          <p:cNvCxnSpPr/>
          <p:nvPr/>
        </p:nvCxnSpPr>
        <p:spPr>
          <a:xfrm>
            <a:off x="4886325" y="2750344"/>
            <a:ext cx="1443038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801C57F-AA4F-401F-A18C-89A018708240}"/>
              </a:ext>
            </a:extLst>
          </p:cNvPr>
          <p:cNvGrpSpPr/>
          <p:nvPr/>
        </p:nvGrpSpPr>
        <p:grpSpPr>
          <a:xfrm rot="1080000">
            <a:off x="5059362" y="1712644"/>
            <a:ext cx="1443038" cy="1285875"/>
            <a:chOff x="5450681" y="1085851"/>
            <a:chExt cx="1443038" cy="1285875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372602D-FCB4-46FD-A35B-3FD42F5985C6}"/>
                </a:ext>
              </a:extLst>
            </p:cNvPr>
            <p:cNvCxnSpPr>
              <a:cxnSpLocks/>
            </p:cNvCxnSpPr>
            <p:nvPr/>
          </p:nvCxnSpPr>
          <p:spPr>
            <a:xfrm>
              <a:off x="5464969" y="1085851"/>
              <a:ext cx="0" cy="1271587"/>
            </a:xfrm>
            <a:prstGeom prst="line">
              <a:avLst/>
            </a:prstGeom>
            <a:ln w="28575">
              <a:solidFill>
                <a:schemeClr val="bg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9EC0FFC-3DEF-4D20-954F-B80274C2AB59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2371726"/>
              <a:ext cx="1443038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A2ED2E99-D2EB-4EC0-A4AD-D80D20C02E83}"/>
              </a:ext>
            </a:extLst>
          </p:cNvPr>
          <p:cNvSpPr/>
          <p:nvPr/>
        </p:nvSpPr>
        <p:spPr>
          <a:xfrm rot="19693277">
            <a:off x="4839873" y="2094003"/>
            <a:ext cx="392942" cy="484271"/>
          </a:xfrm>
          <a:prstGeom prst="arc">
            <a:avLst>
              <a:gd name="adj1" fmla="val 16309238"/>
              <a:gd name="adj2" fmla="val 191215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6B4EA1C-FCBC-498C-BA3E-D788BC2438B4}"/>
              </a:ext>
            </a:extLst>
          </p:cNvPr>
          <p:cNvSpPr/>
          <p:nvPr/>
        </p:nvSpPr>
        <p:spPr>
          <a:xfrm rot="4249595">
            <a:off x="5166354" y="2594712"/>
            <a:ext cx="392942" cy="484271"/>
          </a:xfrm>
          <a:prstGeom prst="arc">
            <a:avLst>
              <a:gd name="adj1" fmla="val 16309238"/>
              <a:gd name="adj2" fmla="val 191215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11C65C5-BF1C-4404-8FD4-4E3F8E35142D}"/>
              </a:ext>
            </a:extLst>
          </p:cNvPr>
          <p:cNvSpPr txBox="1"/>
          <p:nvPr/>
        </p:nvSpPr>
        <p:spPr>
          <a:xfrm>
            <a:off x="4886325" y="1884775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ᶿ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AD2DED1-2F29-41EE-B122-9B8BA9E1856E}"/>
              </a:ext>
            </a:extLst>
          </p:cNvPr>
          <p:cNvSpPr txBox="1"/>
          <p:nvPr/>
        </p:nvSpPr>
        <p:spPr>
          <a:xfrm>
            <a:off x="5582202" y="2734917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FF33CEE-CA68-4FB3-967A-FD493F9193E6}"/>
                  </a:ext>
                </a:extLst>
              </p:cNvPr>
              <p:cNvSpPr txBox="1"/>
              <p:nvPr/>
            </p:nvSpPr>
            <p:spPr>
              <a:xfrm>
                <a:off x="4651712" y="1540840"/>
                <a:ext cx="200118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FF33CEE-CA68-4FB3-967A-FD493F91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712" y="1540840"/>
                <a:ext cx="200118" cy="301878"/>
              </a:xfrm>
              <a:prstGeom prst="rect">
                <a:avLst/>
              </a:prstGeom>
              <a:blipFill>
                <a:blip r:embed="rId3"/>
                <a:stretch>
                  <a:fillRect l="-60606" t="-34694" r="-87879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15EF6D-F2F6-4D1B-8581-ACF4AE0B89A4}"/>
                  </a:ext>
                </a:extLst>
              </p:cNvPr>
              <p:cNvSpPr txBox="1"/>
              <p:nvPr/>
            </p:nvSpPr>
            <p:spPr>
              <a:xfrm>
                <a:off x="5249726" y="1709370"/>
                <a:ext cx="200118" cy="300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15EF6D-F2F6-4D1B-8581-ACF4AE0B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26" y="1709370"/>
                <a:ext cx="200118" cy="300723"/>
              </a:xfrm>
              <a:prstGeom prst="rect">
                <a:avLst/>
              </a:prstGeom>
              <a:blipFill>
                <a:blip r:embed="rId4"/>
                <a:stretch>
                  <a:fillRect l="-60606" t="-32000" r="-87879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10F13EE-E818-424D-9C4C-6693B3480FBC}"/>
                  </a:ext>
                </a:extLst>
              </p:cNvPr>
              <p:cNvSpPr txBox="1"/>
              <p:nvPr/>
            </p:nvSpPr>
            <p:spPr>
              <a:xfrm>
                <a:off x="5832592" y="3035464"/>
                <a:ext cx="200119" cy="300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10F13EE-E818-424D-9C4C-6693B3480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92" y="3035464"/>
                <a:ext cx="200119" cy="300723"/>
              </a:xfrm>
              <a:prstGeom prst="rect">
                <a:avLst/>
              </a:prstGeom>
              <a:blipFill>
                <a:blip r:embed="rId5"/>
                <a:stretch>
                  <a:fillRect l="-63636" t="-34694" r="-84848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6EF625D-033D-4AA7-B672-ADBEE54CE417}"/>
                  </a:ext>
                </a:extLst>
              </p:cNvPr>
              <p:cNvSpPr txBox="1"/>
              <p:nvPr/>
            </p:nvSpPr>
            <p:spPr>
              <a:xfrm>
                <a:off x="5957438" y="2403524"/>
                <a:ext cx="200118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6EF625D-033D-4AA7-B672-ADBEE54CE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38" y="2403524"/>
                <a:ext cx="200118" cy="301878"/>
              </a:xfrm>
              <a:prstGeom prst="rect">
                <a:avLst/>
              </a:prstGeom>
              <a:blipFill>
                <a:blip r:embed="rId6"/>
                <a:stretch>
                  <a:fillRect l="-60606" t="-32000" r="-87879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lipse 27">
            <a:extLst>
              <a:ext uri="{FF2B5EF4-FFF2-40B4-BE49-F238E27FC236}">
                <a16:creationId xmlns:a16="http://schemas.microsoft.com/office/drawing/2014/main" id="{C76F48EC-FBCF-4CBD-B713-F81838534958}"/>
              </a:ext>
            </a:extLst>
          </p:cNvPr>
          <p:cNvSpPr/>
          <p:nvPr/>
        </p:nvSpPr>
        <p:spPr>
          <a:xfrm>
            <a:off x="4821399" y="2650544"/>
            <a:ext cx="193827" cy="23303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475382A-1985-4677-BF01-084DFC966EB0}"/>
              </a:ext>
            </a:extLst>
          </p:cNvPr>
          <p:cNvSpPr/>
          <p:nvPr/>
        </p:nvSpPr>
        <p:spPr>
          <a:xfrm flipV="1">
            <a:off x="4886325" y="2739577"/>
            <a:ext cx="45719" cy="5496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2BF396E-588A-4803-A54B-A217801458AB}"/>
                  </a:ext>
                </a:extLst>
              </p:cNvPr>
              <p:cNvSpPr txBox="1"/>
              <p:nvPr/>
            </p:nvSpPr>
            <p:spPr>
              <a:xfrm>
                <a:off x="4555620" y="2873154"/>
                <a:ext cx="625043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groupCh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2BF396E-588A-4803-A54B-A2178014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20" y="2873154"/>
                <a:ext cx="625043" cy="301878"/>
              </a:xfrm>
              <a:prstGeom prst="rect">
                <a:avLst/>
              </a:prstGeom>
              <a:blipFill>
                <a:blip r:embed="rId7"/>
                <a:stretch>
                  <a:fillRect l="-19417" t="-32000" r="-80583" b="-3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140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58E59-0518-478C-8C9E-E5F28A2B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2.4 Exercices</a:t>
            </a:r>
          </a:p>
        </p:txBody>
      </p:sp>
    </p:spTree>
    <p:extLst>
      <p:ext uri="{BB962C8B-B14F-4D97-AF65-F5344CB8AC3E}">
        <p14:creationId xmlns:p14="http://schemas.microsoft.com/office/powerpoint/2010/main" val="885071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CF12D-6927-4B4F-AF11-F3DD0D5A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Mécanique Statique</a:t>
            </a:r>
            <a:br>
              <a:rPr lang="fr-FR" dirty="0"/>
            </a:br>
            <a:endParaRPr lang="fr-FR" dirty="0"/>
          </a:p>
        </p:txBody>
      </p:sp>
      <p:pic>
        <p:nvPicPr>
          <p:cNvPr id="7" name="Espace réservé pour une image  6" descr="Une image contenant arrêt, signe, extérieur, texte&#10;&#10;Description générée automatiquement">
            <a:extLst>
              <a:ext uri="{FF2B5EF4-FFF2-40B4-BE49-F238E27FC236}">
                <a16:creationId xmlns:a16="http://schemas.microsoft.com/office/drawing/2014/main" id="{E8864140-1094-41C3-91E7-B68120F877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169" r="57827"/>
          <a:stretch/>
        </p:blipFill>
        <p:spPr>
          <a:xfrm>
            <a:off x="6767506" y="0"/>
            <a:ext cx="2376494" cy="514350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D11B-BE77-46F0-A666-7137974027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Quand ça ne bouge plus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10A98B-F251-4A0D-87E9-F12A3B4C7D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</p:spTree>
    <p:extLst>
      <p:ext uri="{BB962C8B-B14F-4D97-AF65-F5344CB8AC3E}">
        <p14:creationId xmlns:p14="http://schemas.microsoft.com/office/powerpoint/2010/main" val="211731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3. Mécanique Statique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3.1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3.2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3.3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3.4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Actions mécanique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2" y="2530742"/>
            <a:ext cx="3105383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Modélisation des actions mécanique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Résolution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Dessin</a:t>
            </a:r>
          </a:p>
        </p:txBody>
      </p:sp>
    </p:spTree>
    <p:extLst>
      <p:ext uri="{BB962C8B-B14F-4D97-AF65-F5344CB8AC3E}">
        <p14:creationId xmlns:p14="http://schemas.microsoft.com/office/powerpoint/2010/main" val="3775789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</p:spTree>
    <p:extLst>
      <p:ext uri="{BB962C8B-B14F-4D97-AF65-F5344CB8AC3E}">
        <p14:creationId xmlns:p14="http://schemas.microsoft.com/office/powerpoint/2010/main" val="1498277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fr-FR" dirty="0">
                <a:latin typeface="+mj-lt"/>
              </a:rPr>
              <a:t>Définition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Tout ce qui peut :</a:t>
            </a:r>
          </a:p>
          <a:p>
            <a:r>
              <a:rPr lang="fr-FR" dirty="0"/>
              <a:t>Immobiliser un corps</a:t>
            </a:r>
          </a:p>
          <a:p>
            <a:r>
              <a:rPr lang="fr-FR" dirty="0"/>
              <a:t>Le déformer</a:t>
            </a:r>
          </a:p>
          <a:p>
            <a:r>
              <a:rPr lang="fr-FR" dirty="0"/>
              <a:t>Créer un mouvement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DB6C059-E24F-43C4-9CE4-1432B82575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6958" t="-6" r="30474" b="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72440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895188" cy="2915681"/>
          </a:xfrm>
        </p:spPr>
        <p:txBody>
          <a:bodyPr/>
          <a:lstStyle/>
          <a:p>
            <a:pPr marL="152400" indent="0">
              <a:buNone/>
            </a:pPr>
            <a:r>
              <a:rPr lang="fr-FR" dirty="0">
                <a:latin typeface="+mj-lt"/>
              </a:rPr>
              <a:t>Force</a:t>
            </a:r>
          </a:p>
          <a:p>
            <a:pPr marL="152400" indent="0">
              <a:buNone/>
            </a:pPr>
            <a:endParaRPr lang="fr-FR" dirty="0">
              <a:latin typeface="+mj-lt"/>
            </a:endParaRPr>
          </a:p>
          <a:p>
            <a:pPr marL="152400" indent="0">
              <a:buNone/>
            </a:pPr>
            <a:r>
              <a:rPr lang="fr-FR" dirty="0"/>
              <a:t>Entité vectorielle caractérisé par :</a:t>
            </a:r>
          </a:p>
          <a:p>
            <a:r>
              <a:rPr lang="fr-FR" dirty="0"/>
              <a:t>un point d’application</a:t>
            </a:r>
          </a:p>
          <a:p>
            <a:r>
              <a:rPr lang="fr-FR" dirty="0"/>
              <a:t>Une direction</a:t>
            </a:r>
          </a:p>
          <a:p>
            <a:r>
              <a:rPr lang="fr-FR" dirty="0"/>
              <a:t>Un sens</a:t>
            </a:r>
          </a:p>
          <a:p>
            <a:r>
              <a:rPr lang="fr-FR" dirty="0"/>
              <a:t>Un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45F6121-3529-4278-BCB4-3004654A5305}"/>
              </a:ext>
            </a:extLst>
          </p:cNvPr>
          <p:cNvCxnSpPr/>
          <p:nvPr/>
        </p:nvCxnSpPr>
        <p:spPr>
          <a:xfrm>
            <a:off x="4453053" y="1556989"/>
            <a:ext cx="2505308" cy="202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4626236-FB1D-4B17-B795-6C781858A2A3}"/>
              </a:ext>
            </a:extLst>
          </p:cNvPr>
          <p:cNvCxnSpPr>
            <a:cxnSpLocks/>
          </p:cNvCxnSpPr>
          <p:nvPr/>
        </p:nvCxnSpPr>
        <p:spPr>
          <a:xfrm>
            <a:off x="4802165" y="1835770"/>
            <a:ext cx="1353308" cy="1103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2ED3C39E-E938-4A9E-B677-F3FF8A29CF29}"/>
              </a:ext>
            </a:extLst>
          </p:cNvPr>
          <p:cNvSpPr/>
          <p:nvPr/>
        </p:nvSpPr>
        <p:spPr>
          <a:xfrm>
            <a:off x="4709238" y="1730267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A4C2B0-CD88-4411-AE79-E0A017156FC1}"/>
              </a:ext>
            </a:extLst>
          </p:cNvPr>
          <p:cNvSpPr txBox="1"/>
          <p:nvPr/>
        </p:nvSpPr>
        <p:spPr>
          <a:xfrm>
            <a:off x="4870972" y="15537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B255F-CC7B-4313-8016-14C5DDBA297E}"/>
              </a:ext>
            </a:extLst>
          </p:cNvPr>
          <p:cNvSpPr txBox="1"/>
          <p:nvPr/>
        </p:nvSpPr>
        <p:spPr>
          <a:xfrm>
            <a:off x="4367855" y="130081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006FB09-0C0E-463D-9830-29108F2BDED9}"/>
                  </a:ext>
                </a:extLst>
              </p:cNvPr>
              <p:cNvSpPr txBox="1"/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groupCh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006FB09-0C0E-463D-9830-29108F2BD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blipFill>
                <a:blip r:embed="rId3"/>
                <a:stretch>
                  <a:fillRect l="-9589" t="-13699" r="-26027" b="-21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60F202B-F028-4C2B-9165-70D716282D36}"/>
                  </a:ext>
                </a:extLst>
              </p:cNvPr>
              <p:cNvSpPr txBox="1"/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60F202B-F028-4C2B-9165-70D716282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blipFill>
                <a:blip r:embed="rId4"/>
                <a:stretch>
                  <a:fillRect l="-11765" t="-18182" r="-27941" b="-3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607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Actions mécaniques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Moment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Vecteur Définit à partir d’une action Mécanique et un point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C1DF00F-96EA-4557-8439-06B4EC10D9FA}"/>
              </a:ext>
            </a:extLst>
          </p:cNvPr>
          <p:cNvCxnSpPr/>
          <p:nvPr/>
        </p:nvCxnSpPr>
        <p:spPr>
          <a:xfrm>
            <a:off x="4453053" y="1556989"/>
            <a:ext cx="2505308" cy="202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B11306A-15A1-4A05-9BCF-851E1090A0D1}"/>
              </a:ext>
            </a:extLst>
          </p:cNvPr>
          <p:cNvCxnSpPr>
            <a:cxnSpLocks/>
          </p:cNvCxnSpPr>
          <p:nvPr/>
        </p:nvCxnSpPr>
        <p:spPr>
          <a:xfrm>
            <a:off x="4802165" y="1835770"/>
            <a:ext cx="1353308" cy="1103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3A873237-C6FD-4BE6-9455-88650C612965}"/>
              </a:ext>
            </a:extLst>
          </p:cNvPr>
          <p:cNvSpPr/>
          <p:nvPr/>
        </p:nvSpPr>
        <p:spPr>
          <a:xfrm>
            <a:off x="4709238" y="1730267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8C9E30-2AC6-489F-AC01-762D56CE6B0A}"/>
              </a:ext>
            </a:extLst>
          </p:cNvPr>
          <p:cNvSpPr txBox="1"/>
          <p:nvPr/>
        </p:nvSpPr>
        <p:spPr>
          <a:xfrm>
            <a:off x="4870972" y="15537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D577C6-9655-4BCA-9FF5-738DA804C86B}"/>
              </a:ext>
            </a:extLst>
          </p:cNvPr>
          <p:cNvSpPr txBox="1"/>
          <p:nvPr/>
        </p:nvSpPr>
        <p:spPr>
          <a:xfrm>
            <a:off x="4367855" y="130081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DE9B38D-AD9B-4327-8045-2BD653DF1288}"/>
                  </a:ext>
                </a:extLst>
              </p:cNvPr>
              <p:cNvSpPr txBox="1"/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groupCh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DE9B38D-AD9B-4327-8045-2BD653DF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73" y="3059509"/>
                <a:ext cx="442172" cy="446148"/>
              </a:xfrm>
              <a:prstGeom prst="rect">
                <a:avLst/>
              </a:prstGeom>
              <a:blipFill>
                <a:blip r:embed="rId3"/>
                <a:stretch>
                  <a:fillRect l="-9589" t="-13699" r="-26027" b="-219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693012-0A2B-4D22-A607-21FEC4901A02}"/>
                  </a:ext>
                </a:extLst>
              </p:cNvPr>
              <p:cNvSpPr txBox="1"/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693012-0A2B-4D22-A607-21FEC4901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2021373"/>
                <a:ext cx="414280" cy="405560"/>
              </a:xfrm>
              <a:prstGeom prst="rect">
                <a:avLst/>
              </a:prstGeom>
              <a:blipFill>
                <a:blip r:embed="rId4"/>
                <a:stretch>
                  <a:fillRect l="-11765" t="-18182" r="-27941" b="-3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4">
            <a:extLst>
              <a:ext uri="{FF2B5EF4-FFF2-40B4-BE49-F238E27FC236}">
                <a16:creationId xmlns:a16="http://schemas.microsoft.com/office/drawing/2014/main" id="{0ECCAFFD-F26E-4679-AE6C-A0F159078B34}"/>
              </a:ext>
            </a:extLst>
          </p:cNvPr>
          <p:cNvSpPr/>
          <p:nvPr/>
        </p:nvSpPr>
        <p:spPr>
          <a:xfrm>
            <a:off x="6342851" y="1697622"/>
            <a:ext cx="185854" cy="2110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E41C305-AE95-4F99-B1FB-FAA37A6EE3C7}"/>
              </a:ext>
            </a:extLst>
          </p:cNvPr>
          <p:cNvSpPr txBox="1"/>
          <p:nvPr/>
        </p:nvSpPr>
        <p:spPr>
          <a:xfrm>
            <a:off x="6504585" y="152115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322478-A848-488C-87A6-FAC1C60C8610}"/>
                  </a:ext>
                </a:extLst>
              </p:cNvPr>
              <p:cNvSpPr txBox="1"/>
              <p:nvPr/>
            </p:nvSpPr>
            <p:spPr>
              <a:xfrm>
                <a:off x="4091481" y="3707271"/>
                <a:ext cx="1681614" cy="274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groupCh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</m:oMath>
                </a14:m>
                <a:r>
                  <a:rPr lang="fr-FR" dirty="0"/>
                  <a:t>) =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𝐴𝑀</m:t>
                        </m:r>
                      </m:e>
                    </m:groupChr>
                  </m:oMath>
                </a14:m>
                <a:r>
                  <a:rPr lang="fr-FR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^</m:t>
                    </m:r>
                    <m:groupChr>
                      <m:groupChrPr>
                        <m:chr m:val="→"/>
                        <m:pos m:val="top"/>
                        <m:ctrlPr>
                          <a:rPr lang="fr-FR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groupCh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2322478-A848-488C-87A6-FAC1C60C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481" y="3707271"/>
                <a:ext cx="1681614" cy="274049"/>
              </a:xfrm>
              <a:prstGeom prst="rect">
                <a:avLst/>
              </a:prstGeom>
              <a:blipFill>
                <a:blip r:embed="rId5"/>
                <a:stretch>
                  <a:fillRect l="-8696" t="-35556" r="-31159" b="-5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5D9A549-298A-40B6-BD1F-5C3348ECAB96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4895092" y="1803125"/>
            <a:ext cx="1447759" cy="3264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4C640F1-E078-4014-9097-FAFD8E47E420}"/>
                  </a:ext>
                </a:extLst>
              </p:cNvPr>
              <p:cNvSpPr txBox="1"/>
              <p:nvPr/>
            </p:nvSpPr>
            <p:spPr>
              <a:xfrm>
                <a:off x="5565955" y="1395114"/>
                <a:ext cx="414280" cy="405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fr-FR" sz="16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sz="1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𝐴𝑀</m:t>
                          </m:r>
                        </m:e>
                      </m:groupChr>
                    </m:oMath>
                  </m:oMathPara>
                </a14:m>
                <a:endParaRPr lang="fr-FR" sz="16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4C640F1-E078-4014-9097-FAFD8E47E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55" y="1395114"/>
                <a:ext cx="414280" cy="405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765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</p:spTree>
    <p:extLst>
      <p:ext uri="{BB962C8B-B14F-4D97-AF65-F5344CB8AC3E}">
        <p14:creationId xmlns:p14="http://schemas.microsoft.com/office/powerpoint/2010/main" val="134213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Contact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On parlera uniquement de contact solide/solide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DB7573F-1AF6-46FB-86BD-FAA996DF37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9749" t="-7073" r="-42939" b="-5981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37007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Distance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S’exerce en tout point du solide de manière identique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rouge&#10;&#10;Description générée automatiquement">
            <a:extLst>
              <a:ext uri="{FF2B5EF4-FFF2-40B4-BE49-F238E27FC236}">
                <a16:creationId xmlns:a16="http://schemas.microsoft.com/office/drawing/2014/main" id="{CA7F6419-D8C1-42E4-A65A-38F52083E0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763" r="107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67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3FAFD-60D8-464B-A24D-D15CF9DA4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Mechanics &amp; Manufacturing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86C09A-CB60-40CB-8B90-FD6644E14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- Résolution graphique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6FB6022-DA13-4B1F-9B19-5193408CE5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371" r="22731"/>
          <a:stretch/>
        </p:blipFill>
        <p:spPr>
          <a:xfrm>
            <a:off x="6767506" y="0"/>
            <a:ext cx="2376494" cy="51435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3DEBB2-11EC-4FEF-9852-69DDB2FF9F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Lecture 02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7F01BC-4106-422B-A988-305EEF7CD9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370" y="3457462"/>
            <a:ext cx="6308136" cy="914400"/>
          </a:xfrm>
        </p:spPr>
        <p:txBody>
          <a:bodyPr/>
          <a:lstStyle/>
          <a:p>
            <a:r>
              <a:rPr lang="fr-FR" dirty="0"/>
              <a:t>Zacharie </a:t>
            </a:r>
            <a:r>
              <a:rPr lang="fr-FR" b="1" dirty="0"/>
              <a:t>GUILLAUME</a:t>
            </a:r>
          </a:p>
          <a:p>
            <a:r>
              <a:rPr lang="fr-FR" b="1" dirty="0"/>
              <a:t>Teacher Assistant </a:t>
            </a:r>
            <a:r>
              <a:rPr lang="fr-FR" dirty="0"/>
              <a:t>– Mechanics &amp; Manufacturing</a:t>
            </a:r>
          </a:p>
          <a:p>
            <a:r>
              <a:rPr lang="fr-FR" dirty="0"/>
              <a:t>zacharie.guillaume@outlook.fr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096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b="1" dirty="0"/>
              <a:t>Puissance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Produit des torseurs cinématique et d’action mécanique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F32072-305E-4B5D-9852-2E0C21857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968" t="-217009" r="2968" b="-21700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90395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09" y="1050064"/>
            <a:ext cx="2808000" cy="814481"/>
          </a:xfrm>
        </p:spPr>
        <p:txBody>
          <a:bodyPr/>
          <a:lstStyle/>
          <a:p>
            <a:r>
              <a:rPr lang="fr-FR" dirty="0"/>
              <a:t>3.2 Modélisation des actions mécanique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2207941"/>
            <a:ext cx="2808000" cy="2228890"/>
          </a:xfrm>
        </p:spPr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Torseur statique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60BBE4-877F-45BE-8A6C-4BEF09AEAB7B}"/>
                  </a:ext>
                </a:extLst>
              </p:cNvPr>
              <p:cNvSpPr txBox="1"/>
              <p:nvPr/>
            </p:nvSpPr>
            <p:spPr>
              <a:xfrm>
                <a:off x="5309101" y="1977879"/>
                <a:ext cx="1230209" cy="78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1/2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60BBE4-877F-45BE-8A6C-4BEF09AEA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101" y="1977879"/>
                <a:ext cx="1230209" cy="782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4AF50486-3EFC-4CDE-9143-574FADCE871A}"/>
              </a:ext>
            </a:extLst>
          </p:cNvPr>
          <p:cNvSpPr txBox="1"/>
          <p:nvPr/>
        </p:nvSpPr>
        <p:spPr>
          <a:xfrm>
            <a:off x="4940495" y="139544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actions transmissible</a:t>
            </a:r>
          </a:p>
          <a:p>
            <a:pPr algn="ctr"/>
            <a:r>
              <a:rPr lang="fr-FR" dirty="0"/>
              <a:t>(statique)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117E95-B639-4358-8AA2-0A6B6132F53C}"/>
              </a:ext>
            </a:extLst>
          </p:cNvPr>
          <p:cNvSpPr/>
          <p:nvPr/>
        </p:nvSpPr>
        <p:spPr>
          <a:xfrm>
            <a:off x="5856551" y="1977879"/>
            <a:ext cx="327102" cy="762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F845F-146D-48AB-95B5-DDA68F35A8BA}"/>
              </a:ext>
            </a:extLst>
          </p:cNvPr>
          <p:cNvSpPr/>
          <p:nvPr/>
        </p:nvSpPr>
        <p:spPr>
          <a:xfrm>
            <a:off x="5430853" y="1987881"/>
            <a:ext cx="327102" cy="762838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8AC2FC4-A9B5-4F46-AD07-54DCE6505288}"/>
              </a:ext>
            </a:extLst>
          </p:cNvPr>
          <p:cNvSpPr txBox="1"/>
          <p:nvPr/>
        </p:nvSpPr>
        <p:spPr>
          <a:xfrm>
            <a:off x="5000198" y="2952750"/>
            <a:ext cx="184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Forces </a:t>
            </a:r>
            <a:r>
              <a:rPr lang="fr-FR" dirty="0">
                <a:solidFill>
                  <a:schemeClr val="accent1"/>
                </a:solidFill>
              </a:rPr>
              <a:t>Moments</a:t>
            </a:r>
            <a:endParaRPr lang="fr-FR" dirty="0">
              <a:solidFill>
                <a:schemeClr val="accent3"/>
              </a:solidFill>
            </a:endParaRPr>
          </a:p>
          <a:p>
            <a:pPr algn="ctr"/>
            <a:r>
              <a:rPr lang="fr-FR" dirty="0">
                <a:solidFill>
                  <a:schemeClr val="accent3"/>
                </a:solidFill>
              </a:rPr>
              <a:t>N </a:t>
            </a:r>
            <a:r>
              <a:rPr lang="fr-FR" dirty="0">
                <a:solidFill>
                  <a:schemeClr val="accent1"/>
                </a:solidFill>
              </a:rPr>
              <a:t>N/m</a:t>
            </a:r>
          </a:p>
        </p:txBody>
      </p:sp>
    </p:spTree>
    <p:extLst>
      <p:ext uri="{BB962C8B-B14F-4D97-AF65-F5344CB8AC3E}">
        <p14:creationId xmlns:p14="http://schemas.microsoft.com/office/powerpoint/2010/main" val="3105232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</p:spTree>
    <p:extLst>
      <p:ext uri="{BB962C8B-B14F-4D97-AF65-F5344CB8AC3E}">
        <p14:creationId xmlns:p14="http://schemas.microsoft.com/office/powerpoint/2010/main" val="3734645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Isoler un système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Et déterminer toutes les actions mécaniques extérieures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7A4FAE0-9CF1-4124-835F-D6848B44D5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952" t="-23519" r="-1952" b="-2351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24534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Principe fondamental de la statique (PFS)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La somme est nulle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1B3E6C5-3E0E-46D6-B176-D4BEB85738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195" b="10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1647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Hyperstatisme et isostatisme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Est-ce que l’on peut résoudre ?</a:t>
            </a:r>
          </a:p>
          <a:p>
            <a:pPr marL="152400" indent="0" algn="ctr">
              <a:buNone/>
            </a:pPr>
            <a:endParaRPr lang="fr-FR" dirty="0"/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666F43A-001D-410D-9780-E3826D3ED694}"/>
                  </a:ext>
                </a:extLst>
              </p:cNvPr>
              <p:cNvSpPr txBox="1"/>
              <p:nvPr/>
            </p:nvSpPr>
            <p:spPr>
              <a:xfrm>
                <a:off x="4175760" y="1722889"/>
                <a:ext cx="3036280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−6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fr-FR" sz="1800" b="0" dirty="0"/>
              </a:p>
              <a:p>
                <a:endParaRPr lang="fr-F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𝑚𝑜𝑏𝑖𝑙𝑖𝑡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𝑢𝑡𝑖𝑙𝑒𝑠</m:t>
                      </m:r>
                    </m:oMath>
                  </m:oMathPara>
                </a14:m>
                <a:endParaRPr lang="fr-FR" sz="18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𝑚𝑜𝑏𝑖𝑙𝑖𝑡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1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𝑖𝑛𝑡𝑒𝑟𝑛𝑒</m:t>
                      </m:r>
                    </m:oMath>
                  </m:oMathPara>
                </a14:m>
                <a:endParaRPr lang="fr-FR" sz="1800" b="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fr-FR" sz="18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𝐼𝑛𝑐𝑜𝑛𝑛𝑢𝑒𝑠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𝑆𝑡𝑎𝑡𝑖𝑞𝑢𝑒𝑠</m:t>
                      </m:r>
                    </m:oMath>
                  </m:oMathPara>
                </a14:m>
                <a:endParaRPr lang="fr-FR" sz="1800" dirty="0">
                  <a:solidFill>
                    <a:schemeClr val="accent3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𝑐𝑙𝑎𝑠𝑠𝑒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𝑞𝑢𝑖𝑣𝑎𝑙𝑒𝑛𝑐𝑒</m:t>
                      </m:r>
                    </m:oMath>
                  </m:oMathPara>
                </a14:m>
                <a:endParaRPr lang="fr-FR" sz="1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666F43A-001D-410D-9780-E3826D3ED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60" y="1722889"/>
                <a:ext cx="3036280" cy="1661993"/>
              </a:xfrm>
              <a:prstGeom prst="rect">
                <a:avLst/>
              </a:prstGeom>
              <a:blipFill>
                <a:blip r:embed="rId3"/>
                <a:stretch>
                  <a:fillRect l="-2610" b="-5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281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 Résolution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50" y="1521150"/>
            <a:ext cx="2999190" cy="2915681"/>
          </a:xfrm>
        </p:spPr>
        <p:txBody>
          <a:bodyPr/>
          <a:lstStyle/>
          <a:p>
            <a:pPr marL="152400" indent="0" algn="ctr">
              <a:buNone/>
            </a:pPr>
            <a:r>
              <a:rPr lang="fr-FR" b="1" dirty="0"/>
              <a:t>Méthodologie</a:t>
            </a:r>
          </a:p>
          <a:p>
            <a:pPr marL="152400" indent="0" algn="ctr">
              <a:buNone/>
            </a:pPr>
            <a:endParaRPr lang="fr-FR" b="1" dirty="0"/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Graphe des liaisons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Degré d’hyperstatisme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PFS classe par classe</a:t>
            </a:r>
          </a:p>
          <a:p>
            <a:pPr marL="495300" indent="-342900">
              <a:buFont typeface="+mj-lt"/>
              <a:buAutoNum type="arabicPeriod"/>
            </a:pPr>
            <a:r>
              <a:rPr lang="fr-FR" dirty="0"/>
              <a:t>TADAM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1B8E51-BC4D-41DB-A921-B6BA048451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129" r="81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691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6CD7B-D808-4116-8DDE-E2DE4CD4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</p:spTree>
    <p:extLst>
      <p:ext uri="{BB962C8B-B14F-4D97-AF65-F5344CB8AC3E}">
        <p14:creationId xmlns:p14="http://schemas.microsoft.com/office/powerpoint/2010/main" val="2160178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deux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un module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0609919-67C6-44F1-8ADB-C7539221BD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635" t="-22306" r="-635" b="-22306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13391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111638" y="3175970"/>
            <a:ext cx="545018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3755843" y="3057717"/>
            <a:ext cx="4345170" cy="10122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538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BAC55-2D4A-42E0-B82A-0CC0EEC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162B91-D295-4D9D-84B4-367B99FFC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001DAC-9646-4E50-A9B4-F1738C142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02|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D2FABC-A4A8-4E7D-969B-245BC5B2C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5DB87F6-2BD8-4F4E-B736-4A6F7DAC89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61D22F-C2C1-4C3C-8F72-7081F37F8B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76E9601-8EAD-47EB-856C-A9B0004892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3" y="2155181"/>
            <a:ext cx="6544728" cy="572700"/>
          </a:xfrm>
        </p:spPr>
        <p:txBody>
          <a:bodyPr/>
          <a:lstStyle/>
          <a:p>
            <a:r>
              <a:rPr lang="fr-FR" dirty="0"/>
              <a:t>Les Mathématiques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C282F8A-3CA1-4506-AB0E-C8651B093F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33522" y="2887215"/>
            <a:ext cx="6558747" cy="57270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1BFF599-17DF-4D22-838D-15FDDA4F0C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27333" y="3614330"/>
            <a:ext cx="6558747" cy="572700"/>
          </a:xfrm>
        </p:spPr>
        <p:txBody>
          <a:bodyPr/>
          <a:lstStyle/>
          <a:p>
            <a:r>
              <a:rPr lang="fr-FR" dirty="0"/>
              <a:t>Mécanique Cinématique</a:t>
            </a:r>
          </a:p>
        </p:txBody>
      </p:sp>
    </p:spTree>
    <p:extLst>
      <p:ext uri="{BB962C8B-B14F-4D97-AF65-F5344CB8AC3E}">
        <p14:creationId xmlns:p14="http://schemas.microsoft.com/office/powerpoint/2010/main" val="2559153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024450" y="2909879"/>
            <a:ext cx="63005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4129468" y="1763539"/>
            <a:ext cx="4919282" cy="11459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1024E5-9CAD-470F-B30B-C66D0230013F}"/>
              </a:ext>
            </a:extLst>
          </p:cNvPr>
          <p:cNvCxnSpPr>
            <a:cxnSpLocks/>
          </p:cNvCxnSpPr>
          <p:nvPr/>
        </p:nvCxnSpPr>
        <p:spPr>
          <a:xfrm>
            <a:off x="5298485" y="1997743"/>
            <a:ext cx="3784601" cy="9060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269E91-308C-4CCB-A16B-AB4D29EFAD0C}"/>
              </a:ext>
            </a:extLst>
          </p:cNvPr>
          <p:cNvCxnSpPr>
            <a:cxnSpLocks/>
          </p:cNvCxnSpPr>
          <p:nvPr/>
        </p:nvCxnSpPr>
        <p:spPr>
          <a:xfrm flipH="1">
            <a:off x="4508167" y="2903828"/>
            <a:ext cx="453938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66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Trois AM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Un support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A50EA52-4D9A-4C2F-888E-779B6251305E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8AE6697-765F-4524-A2CC-8D4BF0031401}"/>
              </a:ext>
            </a:extLst>
          </p:cNvPr>
          <p:cNvCxnSpPr>
            <a:cxnSpLocks/>
          </p:cNvCxnSpPr>
          <p:nvPr/>
        </p:nvCxnSpPr>
        <p:spPr>
          <a:xfrm flipV="1">
            <a:off x="3657695" y="1264920"/>
            <a:ext cx="2233143" cy="26441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6AC0018-7307-4AB7-91BE-88C93649CAE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D7ACA9-AB08-4B4E-82C3-CD29877CC788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B305821-19CE-4127-B1B1-14B6586078DE}"/>
              </a:ext>
            </a:extLst>
          </p:cNvPr>
          <p:cNvCxnSpPr>
            <a:cxnSpLocks/>
          </p:cNvCxnSpPr>
          <p:nvPr/>
        </p:nvCxnSpPr>
        <p:spPr>
          <a:xfrm>
            <a:off x="3059986" y="3178213"/>
            <a:ext cx="63005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154DCE7-2AB3-480F-A8B3-1304ECE96391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5952AA-CC2D-44A3-A686-05597D254DE2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508645-4ABD-4406-91F7-49A3912FC49F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37F51-EF57-4D72-9A4D-B6D0C63F2822}"/>
              </a:ext>
            </a:extLst>
          </p:cNvPr>
          <p:cNvSpPr/>
          <p:nvPr/>
        </p:nvSpPr>
        <p:spPr>
          <a:xfrm>
            <a:off x="6902405" y="315440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support de B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FABCEFD-F6D1-48FF-88C0-286E2D39AAF2}"/>
              </a:ext>
            </a:extLst>
          </p:cNvPr>
          <p:cNvCxnSpPr>
            <a:cxnSpLocks/>
          </p:cNvCxnSpPr>
          <p:nvPr/>
        </p:nvCxnSpPr>
        <p:spPr>
          <a:xfrm>
            <a:off x="3691701" y="3040193"/>
            <a:ext cx="4919282" cy="11459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35449C44-65D1-45CA-81B7-FDF2B456147E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5BBDDAD-EF96-4E9B-95DF-7F0743E260DF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1024E5-9CAD-470F-B30B-C66D0230013F}"/>
              </a:ext>
            </a:extLst>
          </p:cNvPr>
          <p:cNvCxnSpPr>
            <a:cxnSpLocks/>
          </p:cNvCxnSpPr>
          <p:nvPr/>
        </p:nvCxnSpPr>
        <p:spPr>
          <a:xfrm>
            <a:off x="6117976" y="3597528"/>
            <a:ext cx="3784601" cy="9060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8269E91-308C-4CCB-A16B-AB4D29EFAD0C}"/>
              </a:ext>
            </a:extLst>
          </p:cNvPr>
          <p:cNvCxnSpPr>
            <a:cxnSpLocks/>
          </p:cNvCxnSpPr>
          <p:nvPr/>
        </p:nvCxnSpPr>
        <p:spPr>
          <a:xfrm flipH="1">
            <a:off x="1864524" y="3178213"/>
            <a:ext cx="4539383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098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Quatre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le support de toutes les autres</a:t>
            </a:r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tx1"/>
          </a:solidFill>
        </p:spPr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4A62F6D-00C1-4E9B-884C-44C9CF817794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7428FC-6D9C-40FD-BD87-3CF559111B5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CC13DC8-5AFF-4ACB-9D25-A77F135896E0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A56151B-031E-43D7-A297-6324B962531D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E7294-8574-4996-A3DE-0AC361FA4813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4DABFC-E787-4457-9119-1342C5474F30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A9FF6-FEDE-4CAE-AA45-70FD73DE679B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554178-4239-4D45-851F-311CF02F2B4B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4C36204-748A-48E5-930E-6B65764B9D47}"/>
              </a:ext>
            </a:extLst>
          </p:cNvPr>
          <p:cNvSpPr/>
          <p:nvPr/>
        </p:nvSpPr>
        <p:spPr>
          <a:xfrm>
            <a:off x="5118928" y="266672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DB38A3-6C47-4FDD-B5E3-1DB22399A5CF}"/>
              </a:ext>
            </a:extLst>
          </p:cNvPr>
          <p:cNvSpPr txBox="1"/>
          <p:nvPr/>
        </p:nvSpPr>
        <p:spPr>
          <a:xfrm>
            <a:off x="5084592" y="262802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58894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3.4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Cas de Quatre AM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>
              <a:buNone/>
            </a:pPr>
            <a:r>
              <a:rPr lang="fr-FR" dirty="0"/>
              <a:t>Solvable avec :</a:t>
            </a:r>
          </a:p>
          <a:p>
            <a:pPr>
              <a:buFontTx/>
              <a:buChar char="-"/>
            </a:pPr>
            <a:r>
              <a:rPr lang="fr-FR" dirty="0"/>
              <a:t>Une AM entièrement connue</a:t>
            </a:r>
          </a:p>
          <a:p>
            <a:pPr>
              <a:buFontTx/>
              <a:buChar char="-"/>
            </a:pPr>
            <a:r>
              <a:rPr lang="fr-FR" dirty="0"/>
              <a:t>le support de toutes les autres</a:t>
            </a:r>
          </a:p>
          <a:p>
            <a:pPr marL="152400" indent="0" algn="ctr">
              <a:buNone/>
            </a:pPr>
            <a:endParaRPr lang="fr-FR" b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03|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649" y="255819"/>
            <a:ext cx="2887702" cy="450850"/>
          </a:xfrm>
        </p:spPr>
        <p:txBody>
          <a:bodyPr/>
          <a:lstStyle/>
          <a:p>
            <a:r>
              <a:rPr lang="fr-FR" dirty="0"/>
              <a:t>Mécanique Statique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4A62F6D-00C1-4E9B-884C-44C9CF817794}"/>
              </a:ext>
            </a:extLst>
          </p:cNvPr>
          <p:cNvSpPr/>
          <p:nvPr/>
        </p:nvSpPr>
        <p:spPr>
          <a:xfrm rot="867380">
            <a:off x="4108670" y="2759479"/>
            <a:ext cx="30327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7428FC-6D9C-40FD-BD87-3CF559111B5F}"/>
              </a:ext>
            </a:extLst>
          </p:cNvPr>
          <p:cNvCxnSpPr>
            <a:cxnSpLocks/>
          </p:cNvCxnSpPr>
          <p:nvPr/>
        </p:nvCxnSpPr>
        <p:spPr>
          <a:xfrm flipV="1">
            <a:off x="4487345" y="1997742"/>
            <a:ext cx="811140" cy="90608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5CC13DC8-5AFF-4ACB-9D25-A77F135896E0}"/>
              </a:ext>
            </a:extLst>
          </p:cNvPr>
          <p:cNvSpPr/>
          <p:nvPr/>
        </p:nvSpPr>
        <p:spPr>
          <a:xfrm>
            <a:off x="4369235" y="278190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A56151B-031E-43D7-A297-6324B962531D}"/>
              </a:ext>
            </a:extLst>
          </p:cNvPr>
          <p:cNvSpPr/>
          <p:nvPr/>
        </p:nvSpPr>
        <p:spPr>
          <a:xfrm>
            <a:off x="6347936" y="3064458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DE7294-8574-4996-A3DE-0AC361FA4813}"/>
              </a:ext>
            </a:extLst>
          </p:cNvPr>
          <p:cNvSpPr txBox="1"/>
          <p:nvPr/>
        </p:nvSpPr>
        <p:spPr>
          <a:xfrm>
            <a:off x="4334899" y="274994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4DABFC-E787-4457-9119-1342C5474F30}"/>
              </a:ext>
            </a:extLst>
          </p:cNvPr>
          <p:cNvSpPr txBox="1"/>
          <p:nvPr/>
        </p:nvSpPr>
        <p:spPr>
          <a:xfrm>
            <a:off x="6313600" y="30257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A9FF6-FEDE-4CAE-AA45-70FD73DE679B}"/>
              </a:ext>
            </a:extLst>
          </p:cNvPr>
          <p:cNvSpPr/>
          <p:nvPr/>
        </p:nvSpPr>
        <p:spPr>
          <a:xfrm>
            <a:off x="5890838" y="3462186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554178-4239-4D45-851F-311CF02F2B4B}"/>
              </a:ext>
            </a:extLst>
          </p:cNvPr>
          <p:cNvSpPr txBox="1"/>
          <p:nvPr/>
        </p:nvSpPr>
        <p:spPr>
          <a:xfrm>
            <a:off x="5856502" y="34234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4C36204-748A-48E5-930E-6B65764B9D47}"/>
              </a:ext>
            </a:extLst>
          </p:cNvPr>
          <p:cNvSpPr/>
          <p:nvPr/>
        </p:nvSpPr>
        <p:spPr>
          <a:xfrm>
            <a:off x="5118928" y="2666729"/>
            <a:ext cx="236220" cy="24384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DB38A3-6C47-4FDD-B5E3-1DB22399A5CF}"/>
              </a:ext>
            </a:extLst>
          </p:cNvPr>
          <p:cNvSpPr txBox="1"/>
          <p:nvPr/>
        </p:nvSpPr>
        <p:spPr>
          <a:xfrm>
            <a:off x="5084592" y="262802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5452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28771-C26D-488A-AB81-F9098C35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2" y="2136448"/>
            <a:ext cx="6455806" cy="1653887"/>
          </a:xfrm>
        </p:spPr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10" name="Espace réservé pour une image  9" descr="Une image contenant extérieur, neige, skiant, montagne&#10;&#10;Description générée automatiquement">
            <a:extLst>
              <a:ext uri="{FF2B5EF4-FFF2-40B4-BE49-F238E27FC236}">
                <a16:creationId xmlns:a16="http://schemas.microsoft.com/office/drawing/2014/main" id="{EECA50C5-524B-435C-8801-7E63305322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6067" r="45910"/>
          <a:stretch/>
        </p:blipFill>
        <p:spPr>
          <a:xfrm>
            <a:off x="0" y="0"/>
            <a:ext cx="3714750" cy="5143500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7AC1CD-C14B-4979-ACE0-4DF3C1B075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La mécanique du mouvement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8FA5CC-068B-487D-BC6E-1B821FA7EF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</p:spTree>
    <p:extLst>
      <p:ext uri="{BB962C8B-B14F-4D97-AF65-F5344CB8AC3E}">
        <p14:creationId xmlns:p14="http://schemas.microsoft.com/office/powerpoint/2010/main" val="4238272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4BB4C8-BB98-4374-8A3B-C0906300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4.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65C391-1721-4535-B689-8C8D5F618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4.1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DFF01-4CB5-4466-95A1-C6ACBBD264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699" y="2359942"/>
            <a:ext cx="1364699" cy="742157"/>
          </a:xfrm>
        </p:spPr>
        <p:txBody>
          <a:bodyPr/>
          <a:lstStyle/>
          <a:p>
            <a:r>
              <a:rPr lang="fr-FR" dirty="0"/>
              <a:t>4.2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FF2689-AC29-498C-992A-2E103E82EF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1266372"/>
            <a:ext cx="1364699" cy="742157"/>
          </a:xfrm>
        </p:spPr>
        <p:txBody>
          <a:bodyPr/>
          <a:lstStyle/>
          <a:p>
            <a:r>
              <a:rPr lang="fr-FR" dirty="0"/>
              <a:t>4.3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7F60B9-5003-4EA8-BAA8-FBDE73B5A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384090"/>
            <a:ext cx="1364699" cy="742157"/>
          </a:xfrm>
        </p:spPr>
        <p:txBody>
          <a:bodyPr/>
          <a:lstStyle/>
          <a:p>
            <a:r>
              <a:rPr lang="fr-FR" dirty="0"/>
              <a:t>4.4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81519B-AAF9-4886-8D26-0E29CF2E6B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33523" y="1413024"/>
            <a:ext cx="3105384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Définitions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53F842-F7E8-4B71-9B7F-3D70716F4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3522" y="2530742"/>
            <a:ext cx="3105383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Torseur cinématique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3314012-8FCB-4FAA-8542-4E72D95C6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3824" y="1431439"/>
            <a:ext cx="3038475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Dessin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CA47531-713F-4900-80A5-43535ED3D2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87636" y="2534115"/>
            <a:ext cx="2895602" cy="572700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Exercices</a:t>
            </a:r>
          </a:p>
        </p:txBody>
      </p:sp>
    </p:spTree>
    <p:extLst>
      <p:ext uri="{BB962C8B-B14F-4D97-AF65-F5344CB8AC3E}">
        <p14:creationId xmlns:p14="http://schemas.microsoft.com/office/powerpoint/2010/main" val="72342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</p:spTree>
    <p:extLst>
      <p:ext uri="{BB962C8B-B14F-4D97-AF65-F5344CB8AC3E}">
        <p14:creationId xmlns:p14="http://schemas.microsoft.com/office/powerpoint/2010/main" val="3357901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dirty="0">
                <a:latin typeface="+mj-lt"/>
              </a:rPr>
              <a:t>Champs de vecteur vitesse</a:t>
            </a:r>
          </a:p>
          <a:p>
            <a:pPr marL="152400" indent="0" algn="ctr">
              <a:buNone/>
            </a:pPr>
            <a:endParaRPr lang="fr-FR" dirty="0">
              <a:latin typeface="+mj-lt"/>
            </a:endParaRPr>
          </a:p>
          <a:p>
            <a:pPr marL="152400" indent="0" algn="ctr">
              <a:buNone/>
            </a:pPr>
            <a:r>
              <a:rPr lang="fr-FR" dirty="0"/>
              <a:t>C’est l’ensemble des vitesse appliqué à chaque point d’un solide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10" name="Espace réservé pour une image  9" descr="Une image contenant jauge&#10;&#10;Description générée automatiquement">
            <a:extLst>
              <a:ext uri="{FF2B5EF4-FFF2-40B4-BE49-F238E27FC236}">
                <a16:creationId xmlns:a16="http://schemas.microsoft.com/office/drawing/2014/main" id="{F206E28D-4175-4BDD-8D06-4BD6122BCC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34111" t="-29954" r="-40412" b="-28424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46170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Définitions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Relation de Varignon</a:t>
            </a:r>
          </a:p>
          <a:p>
            <a:pPr marL="152400" indent="0">
              <a:buNone/>
            </a:pPr>
            <a:endParaRPr lang="fr-FR" dirty="0"/>
          </a:p>
          <a:p>
            <a:pPr marL="152400" indent="0">
              <a:buNone/>
            </a:pPr>
            <a:r>
              <a:rPr lang="fr-FR" dirty="0"/>
              <a:t>La formule définissant le champ de vecteur vitesse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9" name="Espace réservé pour une image  8" descr="Une image contenant jauge&#10;&#10;Description générée automatiquement">
            <a:extLst>
              <a:ext uri="{FF2B5EF4-FFF2-40B4-BE49-F238E27FC236}">
                <a16:creationId xmlns:a16="http://schemas.microsoft.com/office/drawing/2014/main" id="{4B6D0576-F311-46F9-AB98-505BB12422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44350" t="-35622" r="-44350" b="-35622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AC4AB9-9DA3-47F9-80DE-BFF3C62B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2" y="3952875"/>
            <a:ext cx="18383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</p:spTree>
    <p:extLst>
      <p:ext uri="{BB962C8B-B14F-4D97-AF65-F5344CB8AC3E}">
        <p14:creationId xmlns:p14="http://schemas.microsoft.com/office/powerpoint/2010/main" val="369785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FCD3F-AE3C-409D-ACDF-17F1B17B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pic>
        <p:nvPicPr>
          <p:cNvPr id="7" name="Espace réservé pour une image  6" descr="Une image contenant intérieur, personne, petit, tenant&#10;&#10;Description générée automatiquement">
            <a:extLst>
              <a:ext uri="{FF2B5EF4-FFF2-40B4-BE49-F238E27FC236}">
                <a16:creationId xmlns:a16="http://schemas.microsoft.com/office/drawing/2014/main" id="{98E7FAF8-F909-4E35-BE0A-B3AC7C17C4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6898" r="26898"/>
          <a:stretch>
            <a:fillRect/>
          </a:stretch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DBA7C9-2CB2-4432-9D1B-FEEABCA79C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La physique avec les mains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31E05A-C9E7-44B5-B84B-65D00CB1E8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01|</a:t>
            </a:r>
          </a:p>
        </p:txBody>
      </p:sp>
    </p:spTree>
    <p:extLst>
      <p:ext uri="{BB962C8B-B14F-4D97-AF65-F5344CB8AC3E}">
        <p14:creationId xmlns:p14="http://schemas.microsoft.com/office/powerpoint/2010/main" val="3736598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Forme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FBA94EC-A346-4ED9-9527-8C7C04FD62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176" t="-55619" r="8491" b="-64229"/>
          <a:stretch/>
        </p:blipFill>
        <p:spPr>
          <a:xfrm>
            <a:off x="3460750" y="706438"/>
            <a:ext cx="4640263" cy="3694897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81758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Propriétés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60044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Composition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5743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Point et axe centraux</a:t>
            </a:r>
          </a:p>
          <a:p>
            <a:pPr marL="152400" indent="0" algn="ctr">
              <a:buNone/>
            </a:pPr>
            <a:endParaRPr lang="fr-FR" b="1" dirty="0"/>
          </a:p>
          <a:p>
            <a:pPr marL="152400" indent="0" algn="ctr">
              <a:buNone/>
            </a:pPr>
            <a:r>
              <a:rPr lang="fr-FR" dirty="0"/>
              <a:t>Point où le moment est nul</a:t>
            </a:r>
          </a:p>
          <a:p>
            <a:pPr marL="152400" indent="0" algn="ctr">
              <a:buNone/>
            </a:pPr>
            <a:r>
              <a:rPr lang="fr-FR" dirty="0"/>
              <a:t>Axe constitué des points centraux</a:t>
            </a:r>
          </a:p>
          <a:p>
            <a:pPr marL="152400" indent="0" algn="ctr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01141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 Torseurs cinématique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Les liaisons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295547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</p:spTree>
    <p:extLst>
      <p:ext uri="{BB962C8B-B14F-4D97-AF65-F5344CB8AC3E}">
        <p14:creationId xmlns:p14="http://schemas.microsoft.com/office/powerpoint/2010/main" val="1139011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Caractéristique de la trajectoire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841836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Caractéristique du mouvement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460985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Caractéristique du vecteur vitesse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453400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616D4-44F9-4DDC-9F28-656F23F4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 Dessin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9404A6-D81C-4B2D-86C6-DF99F6FB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r>
              <a:rPr lang="fr-FR" b="1" dirty="0"/>
              <a:t>Centre Instantané de Rotation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337EA7-A9FD-47B3-A2FB-22703AE48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04|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FC6DF8-C6D3-4509-93EF-4991D65DA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Cinématique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EA7BE25-A4BC-4AC0-BF88-02F6D4D1D0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0228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9E15E-A608-49D5-867D-55A3382C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 A Quoi sert la résolution graphique</a:t>
            </a:r>
          </a:p>
        </p:txBody>
      </p:sp>
    </p:spTree>
    <p:extLst>
      <p:ext uri="{BB962C8B-B14F-4D97-AF65-F5344CB8AC3E}">
        <p14:creationId xmlns:p14="http://schemas.microsoft.com/office/powerpoint/2010/main" val="836340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171EC-D3A6-4AD1-AC18-F62408F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4.4 Exercices</a:t>
            </a:r>
          </a:p>
        </p:txBody>
      </p:sp>
    </p:spTree>
    <p:extLst>
      <p:ext uri="{BB962C8B-B14F-4D97-AF65-F5344CB8AC3E}">
        <p14:creationId xmlns:p14="http://schemas.microsoft.com/office/powerpoint/2010/main" val="412336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A070-E67A-4FB3-A173-8A5343DB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 Objectif du cours</a:t>
            </a:r>
          </a:p>
        </p:txBody>
      </p:sp>
    </p:spTree>
    <p:extLst>
      <p:ext uri="{BB962C8B-B14F-4D97-AF65-F5344CB8AC3E}">
        <p14:creationId xmlns:p14="http://schemas.microsoft.com/office/powerpoint/2010/main" val="2751703522"/>
      </p:ext>
    </p:extLst>
  </p:cSld>
  <p:clrMapOvr>
    <a:masterClrMapping/>
  </p:clrMapOvr>
</p:sld>
</file>

<file path=ppt/theme/theme1.xml><?xml version="1.0" encoding="utf-8"?>
<a:theme xmlns:a="http://schemas.openxmlformats.org/drawingml/2006/main" name="IRM_Lecture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_Lecture" id="{0F59B8C6-D7C6-4E08-BADB-BCF2A6E4D5B6}" vid="{10BEFAEA-3F6A-4F15-A557-E1A3E17DA0B4}"/>
    </a:ext>
  </a:extLst>
</a:theme>
</file>

<file path=ppt/theme/theme2.xml><?xml version="1.0" encoding="utf-8"?>
<a:theme xmlns:a="http://schemas.openxmlformats.org/drawingml/2006/main" name="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RM_Lecture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M_Lecture" id="{62B19BF5-6D7B-46C5-9E15-7A34AEA7F35D}" vid="{0EAC54E9-D2FD-484D-9239-6C22BF62169D}"/>
    </a:ext>
  </a:extLst>
</a:theme>
</file>

<file path=ppt/theme/theme5.xml><?xml version="1.0" encoding="utf-8"?>
<a:theme xmlns:a="http://schemas.openxmlformats.org/drawingml/2006/main" name="1_IRM - DESIGN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IRM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1476</Words>
  <Application>Microsoft Office PowerPoint</Application>
  <PresentationFormat>Affichage à l'écran (16:9)</PresentationFormat>
  <Paragraphs>496</Paragraphs>
  <Slides>80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Roboto Black</vt:lpstr>
      <vt:lpstr>Cambria Math</vt:lpstr>
      <vt:lpstr>Arial</vt:lpstr>
      <vt:lpstr>Roboto Light</vt:lpstr>
      <vt:lpstr>Calibri</vt:lpstr>
      <vt:lpstr>IRM_Lecture</vt:lpstr>
      <vt:lpstr>IRM - DESIGN</vt:lpstr>
      <vt:lpstr>IRM - MANAGEMENT</vt:lpstr>
      <vt:lpstr>1_IRM_Lecture</vt:lpstr>
      <vt:lpstr>1_IRM - DESIGN</vt:lpstr>
      <vt:lpstr>1_IRM - MANAGEMENT</vt:lpstr>
      <vt:lpstr>Exercices pour hier</vt:lpstr>
      <vt:lpstr>Système de levée</vt:lpstr>
      <vt:lpstr>Boîte CATEP</vt:lpstr>
      <vt:lpstr>Changement de repère</vt:lpstr>
      <vt:lpstr>Mechanics &amp; Manufacturing</vt:lpstr>
      <vt:lpstr>Plan du cours</vt:lpstr>
      <vt:lpstr>Intro</vt:lpstr>
      <vt:lpstr>1.1 A Quoi sert la résolution graphique</vt:lpstr>
      <vt:lpstr>1.2 Objectif du cours</vt:lpstr>
      <vt:lpstr>1.2 Objectif du cours</vt:lpstr>
      <vt:lpstr>1.2 Objectif du cours</vt:lpstr>
      <vt:lpstr>1.2 Objectif du cours</vt:lpstr>
      <vt:lpstr>1.3 Matériel</vt:lpstr>
      <vt:lpstr>1.3 Matériel</vt:lpstr>
      <vt:lpstr>1.3 Matériel</vt:lpstr>
      <vt:lpstr>1.3 Matériel</vt:lpstr>
      <vt:lpstr>1.3 Matériel</vt:lpstr>
      <vt:lpstr>1.4 Définitions</vt:lpstr>
      <vt:lpstr>1.4 Définitions</vt:lpstr>
      <vt:lpstr>1.4 Définitions</vt:lpstr>
      <vt:lpstr>Les Maths </vt:lpstr>
      <vt:lpstr>2. Les maths</vt:lpstr>
      <vt:lpstr>2.0 Modalité de l’univers</vt:lpstr>
      <vt:lpstr>2.0 Modalité de l’univers</vt:lpstr>
      <vt:lpstr>2.0 Modalité de l’univers</vt:lpstr>
      <vt:lpstr>2.1 Les vecteurs</vt:lpstr>
      <vt:lpstr>2.1 Les Vecteurs</vt:lpstr>
      <vt:lpstr>2.1 Les Vecteurs</vt:lpstr>
      <vt:lpstr>2.1 Les Vecteurs</vt:lpstr>
      <vt:lpstr>2.1 Les Vecteurs</vt:lpstr>
      <vt:lpstr>2.2 Position et ses dérivées</vt:lpstr>
      <vt:lpstr>2.2 Position et ses dérivées</vt:lpstr>
      <vt:lpstr>2.2 Position et ses dérivées</vt:lpstr>
      <vt:lpstr>2.2 Position et ses dérivées</vt:lpstr>
      <vt:lpstr>2.2 Position et ses dérivées</vt:lpstr>
      <vt:lpstr>2.3 Torseurs</vt:lpstr>
      <vt:lpstr>2.3 Les Torseurs</vt:lpstr>
      <vt:lpstr>2.3 Les Torseurs</vt:lpstr>
      <vt:lpstr>2.3 Les Torseurs</vt:lpstr>
      <vt:lpstr>2.4 Exercices</vt:lpstr>
      <vt:lpstr>Mécanique Statique </vt:lpstr>
      <vt:lpstr>3. Mécanique Statique</vt:lpstr>
      <vt:lpstr>3.1 Actions mécaniques</vt:lpstr>
      <vt:lpstr>3.1 Actions mécaniques</vt:lpstr>
      <vt:lpstr>3.1 Actions mécaniques</vt:lpstr>
      <vt:lpstr>3.1 Actions mécaniques</vt:lpstr>
      <vt:lpstr>3.2 Modélisation des actions mécanique</vt:lpstr>
      <vt:lpstr>3.2 Modélisation des actions mécanique</vt:lpstr>
      <vt:lpstr>3.2 Modélisation des actions mécanique</vt:lpstr>
      <vt:lpstr>3.2 Modélisation des actions mécanique</vt:lpstr>
      <vt:lpstr>3.2 Modélisation des actions mécanique</vt:lpstr>
      <vt:lpstr>3.3 Résolution</vt:lpstr>
      <vt:lpstr>3.3 Résolution</vt:lpstr>
      <vt:lpstr>3.3 Résolution</vt:lpstr>
      <vt:lpstr>3.3 Résolution</vt:lpstr>
      <vt:lpstr>3.3 Résolution</vt:lpstr>
      <vt:lpstr>3.4 Dessin</vt:lpstr>
      <vt:lpstr>3.4 Dessin</vt:lpstr>
      <vt:lpstr>3.4 Dessin</vt:lpstr>
      <vt:lpstr>3.4 Dessin</vt:lpstr>
      <vt:lpstr>3.4 Dessin</vt:lpstr>
      <vt:lpstr>3.4 Dessin</vt:lpstr>
      <vt:lpstr>3.4 Dessin</vt:lpstr>
      <vt:lpstr>Cinématique</vt:lpstr>
      <vt:lpstr>4. Cinématique</vt:lpstr>
      <vt:lpstr>4.1 Définitions</vt:lpstr>
      <vt:lpstr>4.1 Définitions</vt:lpstr>
      <vt:lpstr>4.1 Définitions</vt:lpstr>
      <vt:lpstr>4.2 Torseurs cinématique</vt:lpstr>
      <vt:lpstr>4.2 Torseurs cinématique</vt:lpstr>
      <vt:lpstr>4.2 Torseurs cinématique</vt:lpstr>
      <vt:lpstr>4.2 Torseurs cinématique</vt:lpstr>
      <vt:lpstr>4.2 Torseurs cinématique</vt:lpstr>
      <vt:lpstr>4.2 Torseurs cinématique</vt:lpstr>
      <vt:lpstr>4.3 Dessin</vt:lpstr>
      <vt:lpstr>4.3 Dessin</vt:lpstr>
      <vt:lpstr>4.3 Dessin</vt:lpstr>
      <vt:lpstr>4.3 Dessin</vt:lpstr>
      <vt:lpstr>4.3 Dessin</vt:lpstr>
      <vt:lpstr>4.4 Exercices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Exercices pour hier</dc:title>
  <dc:creator>Zacharie Guillaume</dc:creator>
  <cp:lastModifiedBy>Zacharie Guillaume</cp:lastModifiedBy>
  <cp:revision>1</cp:revision>
  <dcterms:created xsi:type="dcterms:W3CDTF">2020-11-04T21:15:38Z</dcterms:created>
  <dcterms:modified xsi:type="dcterms:W3CDTF">2020-11-05T08:27:54Z</dcterms:modified>
</cp:coreProperties>
</file>